
<file path=[Content_Types].xml><?xml version="1.0" encoding="utf-8"?>
<Types xmlns="http://schemas.openxmlformats.org/package/2006/content-types">
  <Default ContentType="application/x-fontdata" Extension="fntdata"/>
  <Default ContentType="image/jpeg" Extension="jpeg"/>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slide+xml" PartName="/ppt/slides/slide24.xml"/>
  <Override ContentType="application/vnd.openxmlformats-officedocument.presentationml.slide+xml" PartName="/ppt/slides/slide25.xml"/>
  <Override ContentType="application/vnd.openxmlformats-officedocument.presentationml.slide+xml" PartName="/ppt/slides/slide26.xml"/>
  <Override ContentType="application/vnd.openxmlformats-officedocument.presentationml.slide+xml" PartName="/ppt/slides/slide27.xml"/>
  <Override ContentType="application/vnd.openxmlformats-officedocument.presentationml.slide+xml" PartName="/ppt/slides/slide28.xml"/>
  <Override ContentType="application/vnd.openxmlformats-officedocument.presentationml.slide+xml" PartName="/ppt/slides/slide29.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Lst>
  <p:sldSz cx="18288000" cy="10287000"/>
  <p:notesSz cx="6858000" cy="9144000"/>
  <p:embeddedFontLst>
    <p:embeddedFont>
      <p:font typeface="Mont" charset="1" panose="00000500000000000000"/>
      <p:regular r:id="rId35"/>
    </p:embeddedFont>
    <p:embeddedFont>
      <p:font typeface="Montserrat" charset="1" panose="00000500000000000000"/>
      <p:regular r:id="rId36"/>
    </p:embeddedFont>
    <p:embeddedFont>
      <p:font typeface="Montserrat Bold" charset="1" panose="00000800000000000000"/>
      <p:regular r:id="rId37"/>
    </p:embeddedFont>
    <p:embeddedFont>
      <p:font typeface="Mont Bold" charset="1" panose="00000800000000000000"/>
      <p:regular r:id="rId38"/>
    </p:embeddedFont>
    <p:embeddedFont>
      <p:font typeface="Poppins Bold" charset="1" panose="00000800000000000000"/>
      <p:regular r:id="rId39"/>
    </p:embeddedFont>
    <p:embeddedFont>
      <p:font typeface="Montserrat Bold Italics" charset="1" panose="00000800000000000000"/>
      <p:regular r:id="rId40"/>
    </p:embeddedFont>
    <p:embeddedFont>
      <p:font typeface="TT Fors Bold" charset="1" panose="020B0003030001020000"/>
      <p:regular r:id="rId41"/>
    </p:embeddedFont>
    <p:embeddedFont>
      <p:font typeface="TT Fors" charset="1" panose="020B0003030001020000"/>
      <p:regular r:id="rId4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1" Target="slides/slide6.xml" Type="http://schemas.openxmlformats.org/officeDocument/2006/relationships/slide"/><Relationship Id="rId12" Target="slides/slide7.xml" Type="http://schemas.openxmlformats.org/officeDocument/2006/relationships/slide"/><Relationship Id="rId13" Target="slides/slide8.xml" Type="http://schemas.openxmlformats.org/officeDocument/2006/relationships/slide"/><Relationship Id="rId14" Target="slides/slide9.xml" Type="http://schemas.openxmlformats.org/officeDocument/2006/relationships/slide"/><Relationship Id="rId15" Target="slides/slide10.xml" Type="http://schemas.openxmlformats.org/officeDocument/2006/relationships/slide"/><Relationship Id="rId16" Target="slides/slide11.xml" Type="http://schemas.openxmlformats.org/officeDocument/2006/relationships/slide"/><Relationship Id="rId17" Target="slides/slide12.xml" Type="http://schemas.openxmlformats.org/officeDocument/2006/relationships/slide"/><Relationship Id="rId18" Target="slides/slide13.xml" Type="http://schemas.openxmlformats.org/officeDocument/2006/relationships/slide"/><Relationship Id="rId19" Target="slides/slide14.xml" Type="http://schemas.openxmlformats.org/officeDocument/2006/relationships/slide"/><Relationship Id="rId2" Target="presProps.xml" Type="http://schemas.openxmlformats.org/officeDocument/2006/relationships/presProps"/><Relationship Id="rId20" Target="slides/slide15.xml" Type="http://schemas.openxmlformats.org/officeDocument/2006/relationships/slide"/><Relationship Id="rId21" Target="slides/slide16.xml" Type="http://schemas.openxmlformats.org/officeDocument/2006/relationships/slide"/><Relationship Id="rId22" Target="slides/slide17.xml" Type="http://schemas.openxmlformats.org/officeDocument/2006/relationships/slide"/><Relationship Id="rId23" Target="slides/slide18.xml" Type="http://schemas.openxmlformats.org/officeDocument/2006/relationships/slide"/><Relationship Id="rId24" Target="slides/slide19.xml" Type="http://schemas.openxmlformats.org/officeDocument/2006/relationships/slide"/><Relationship Id="rId25" Target="slides/slide20.xml" Type="http://schemas.openxmlformats.org/officeDocument/2006/relationships/slide"/><Relationship Id="rId26" Target="slides/slide21.xml" Type="http://schemas.openxmlformats.org/officeDocument/2006/relationships/slide"/><Relationship Id="rId27" Target="slides/slide22.xml" Type="http://schemas.openxmlformats.org/officeDocument/2006/relationships/slide"/><Relationship Id="rId28" Target="slides/slide23.xml" Type="http://schemas.openxmlformats.org/officeDocument/2006/relationships/slide"/><Relationship Id="rId29" Target="slides/slide24.xml" Type="http://schemas.openxmlformats.org/officeDocument/2006/relationships/slide"/><Relationship Id="rId3" Target="viewProps.xml" Type="http://schemas.openxmlformats.org/officeDocument/2006/relationships/viewProps"/><Relationship Id="rId30" Target="slides/slide25.xml" Type="http://schemas.openxmlformats.org/officeDocument/2006/relationships/slide"/><Relationship Id="rId31" Target="slides/slide26.xml" Type="http://schemas.openxmlformats.org/officeDocument/2006/relationships/slide"/><Relationship Id="rId32" Target="slides/slide27.xml" Type="http://schemas.openxmlformats.org/officeDocument/2006/relationships/slide"/><Relationship Id="rId33" Target="slides/slide28.xml" Type="http://schemas.openxmlformats.org/officeDocument/2006/relationships/slide"/><Relationship Id="rId34" Target="slides/slide29.xml" Type="http://schemas.openxmlformats.org/officeDocument/2006/relationships/slide"/><Relationship Id="rId35" Target="fonts/font35.fntdata" Type="http://schemas.openxmlformats.org/officeDocument/2006/relationships/font"/><Relationship Id="rId36" Target="fonts/font36.fntdata" Type="http://schemas.openxmlformats.org/officeDocument/2006/relationships/font"/><Relationship Id="rId37" Target="fonts/font37.fntdata" Type="http://schemas.openxmlformats.org/officeDocument/2006/relationships/font"/><Relationship Id="rId38" Target="fonts/font38.fntdata" Type="http://schemas.openxmlformats.org/officeDocument/2006/relationships/font"/><Relationship Id="rId39" Target="fonts/font39.fntdata" Type="http://schemas.openxmlformats.org/officeDocument/2006/relationships/font"/><Relationship Id="rId4" Target="theme/theme1.xml" Type="http://schemas.openxmlformats.org/officeDocument/2006/relationships/theme"/><Relationship Id="rId40" Target="fonts/font40.fntdata" Type="http://schemas.openxmlformats.org/officeDocument/2006/relationships/font"/><Relationship Id="rId41" Target="fonts/font41.fntdata" Type="http://schemas.openxmlformats.org/officeDocument/2006/relationships/font"/><Relationship Id="rId42" Target="fonts/font42.fntdata" Type="http://schemas.openxmlformats.org/officeDocument/2006/relationships/font"/><Relationship Id="rId5" Target="tableStyles.xml" Type="http://schemas.openxmlformats.org/officeDocument/2006/relationships/tableStyles"/><Relationship Id="rId6" Target="slides/slide1.xml" Type="http://schemas.openxmlformats.org/officeDocument/2006/relationships/slide"/><Relationship Id="rId7" Target="slides/slide2.xml" Type="http://schemas.openxmlformats.org/officeDocument/2006/relationships/slide"/><Relationship Id="rId8" Target="slides/slide3.xml" Type="http://schemas.openxmlformats.org/officeDocument/2006/relationships/slide"/><Relationship Id="rId9" Target="slides/slide4.xml" Type="http://schemas.openxmlformats.org/officeDocument/2006/relationships/slide"/></Relationship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png" Type="http://schemas.openxmlformats.org/officeDocument/2006/relationships/image"/><Relationship Id="rId4" Target="../media/image3.svg" Type="http://schemas.openxmlformats.org/officeDocument/2006/relationships/image"/><Relationship Id="rId5" Target="../media/image4.png" Type="http://schemas.openxmlformats.org/officeDocument/2006/relationships/image"/><Relationship Id="rId6" Target="../media/image5.svg" Type="http://schemas.openxmlformats.org/officeDocument/2006/relationships/image"/><Relationship Id="rId7" Target="../media/image6.png" Type="http://schemas.openxmlformats.org/officeDocument/2006/relationships/image"/><Relationship Id="rId8" Target="../media/image7.svg" Type="http://schemas.openxmlformats.org/officeDocument/2006/relationships/image"/></Relationships>
</file>

<file path=ppt/slides/_rels/slide1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5.png" Type="http://schemas.openxmlformats.org/officeDocument/2006/relationships/image"/><Relationship Id="rId3" Target="../media/image8.png" Type="http://schemas.openxmlformats.org/officeDocument/2006/relationships/image"/><Relationship Id="rId4" Target="../media/image9.svg" Type="http://schemas.openxmlformats.org/officeDocument/2006/relationships/image"/><Relationship Id="rId5" Target="../media/image42.jpeg" Type="http://schemas.openxmlformats.org/officeDocument/2006/relationships/image"/><Relationship Id="rId6" Target="../media/image43.jpeg" Type="http://schemas.openxmlformats.org/officeDocument/2006/relationships/image"/><Relationship Id="rId7" Target="../media/image46.png" Type="http://schemas.openxmlformats.org/officeDocument/2006/relationships/image"/></Relationships>
</file>

<file path=ppt/slides/_rels/slide1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8.png" Type="http://schemas.openxmlformats.org/officeDocument/2006/relationships/image"/><Relationship Id="rId3" Target="../media/image9.svg" Type="http://schemas.openxmlformats.org/officeDocument/2006/relationships/image"/><Relationship Id="rId4" Target="../media/image42.jpeg" Type="http://schemas.openxmlformats.org/officeDocument/2006/relationships/image"/><Relationship Id="rId5" Target="../media/image43.jpeg" Type="http://schemas.openxmlformats.org/officeDocument/2006/relationships/image"/><Relationship Id="rId6" Target="../media/image47.png" Type="http://schemas.openxmlformats.org/officeDocument/2006/relationships/image"/><Relationship Id="rId7" Target="../media/image48.png" Type="http://schemas.openxmlformats.org/officeDocument/2006/relationships/image"/><Relationship Id="rId8" Target="../media/image49.png" Type="http://schemas.openxmlformats.org/officeDocument/2006/relationships/image"/><Relationship Id="rId9" Target="../media/image50.png" Type="http://schemas.openxmlformats.org/officeDocument/2006/relationships/image"/></Relationships>
</file>

<file path=ppt/slides/_rels/slide1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8.png" Type="http://schemas.openxmlformats.org/officeDocument/2006/relationships/image"/><Relationship Id="rId3" Target="../media/image9.svg" Type="http://schemas.openxmlformats.org/officeDocument/2006/relationships/image"/><Relationship Id="rId4" Target="../media/image42.jpeg" Type="http://schemas.openxmlformats.org/officeDocument/2006/relationships/image"/><Relationship Id="rId5" Target="../media/image43.jpeg" Type="http://schemas.openxmlformats.org/officeDocument/2006/relationships/image"/><Relationship Id="rId6" Target="../media/image51.png" Type="http://schemas.openxmlformats.org/officeDocument/2006/relationships/image"/><Relationship Id="rId7" Target="../media/image52.png" Type="http://schemas.openxmlformats.org/officeDocument/2006/relationships/image"/><Relationship Id="rId8" Target="../media/image53.png" Type="http://schemas.openxmlformats.org/officeDocument/2006/relationships/image"/><Relationship Id="rId9" Target="../media/image54.png" Type="http://schemas.openxmlformats.org/officeDocument/2006/relationships/image"/></Relationships>
</file>

<file path=ppt/slides/_rels/slide1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8.png" Type="http://schemas.openxmlformats.org/officeDocument/2006/relationships/image"/><Relationship Id="rId3" Target="../media/image9.svg" Type="http://schemas.openxmlformats.org/officeDocument/2006/relationships/image"/><Relationship Id="rId4" Target="../media/image42.jpeg" Type="http://schemas.openxmlformats.org/officeDocument/2006/relationships/image"/><Relationship Id="rId5" Target="../media/image43.jpeg" Type="http://schemas.openxmlformats.org/officeDocument/2006/relationships/image"/><Relationship Id="rId6" Target="../media/image55.png" Type="http://schemas.openxmlformats.org/officeDocument/2006/relationships/image"/><Relationship Id="rId7" Target="../media/image56.jpeg" Type="http://schemas.openxmlformats.org/officeDocument/2006/relationships/image"/></Relationships>
</file>

<file path=ppt/slides/_rels/slide1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8.png" Type="http://schemas.openxmlformats.org/officeDocument/2006/relationships/image"/><Relationship Id="rId3" Target="../media/image9.svg" Type="http://schemas.openxmlformats.org/officeDocument/2006/relationships/image"/><Relationship Id="rId4" Target="../media/image42.jpeg" Type="http://schemas.openxmlformats.org/officeDocument/2006/relationships/image"/><Relationship Id="rId5" Target="../media/image43.jpeg" Type="http://schemas.openxmlformats.org/officeDocument/2006/relationships/image"/><Relationship Id="rId6" Target="../media/image57.png" Type="http://schemas.openxmlformats.org/officeDocument/2006/relationships/image"/><Relationship Id="rId7" Target="../media/image58.png" Type="http://schemas.openxmlformats.org/officeDocument/2006/relationships/image"/></Relationships>
</file>

<file path=ppt/slides/_rels/slide1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8.png" Type="http://schemas.openxmlformats.org/officeDocument/2006/relationships/image"/><Relationship Id="rId3" Target="../media/image9.svg" Type="http://schemas.openxmlformats.org/officeDocument/2006/relationships/image"/><Relationship Id="rId4" Target="../media/image59.jpeg" Type="http://schemas.openxmlformats.org/officeDocument/2006/relationships/image"/><Relationship Id="rId5" Target="../media/image60.jpeg" Type="http://schemas.openxmlformats.org/officeDocument/2006/relationships/image"/><Relationship Id="rId6" Target="../media/image61.png" Type="http://schemas.openxmlformats.org/officeDocument/2006/relationships/image"/><Relationship Id="rId7" Target="../media/image62.png" Type="http://schemas.openxmlformats.org/officeDocument/2006/relationships/image"/></Relationships>
</file>

<file path=ppt/slides/_rels/slide1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8.png" Type="http://schemas.openxmlformats.org/officeDocument/2006/relationships/image"/><Relationship Id="rId3" Target="../media/image9.svg" Type="http://schemas.openxmlformats.org/officeDocument/2006/relationships/image"/><Relationship Id="rId4" Target="../media/image59.jpeg" Type="http://schemas.openxmlformats.org/officeDocument/2006/relationships/image"/><Relationship Id="rId5" Target="../media/image60.jpeg" Type="http://schemas.openxmlformats.org/officeDocument/2006/relationships/image"/><Relationship Id="rId6" Target="../media/image63.png" Type="http://schemas.openxmlformats.org/officeDocument/2006/relationships/image"/><Relationship Id="rId7" Target="../media/image64.png" Type="http://schemas.openxmlformats.org/officeDocument/2006/relationships/image"/></Relationships>
</file>

<file path=ppt/slides/_rels/slide1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8.png" Type="http://schemas.openxmlformats.org/officeDocument/2006/relationships/image"/><Relationship Id="rId3" Target="../media/image9.svg" Type="http://schemas.openxmlformats.org/officeDocument/2006/relationships/image"/><Relationship Id="rId4" Target="../media/image59.jpeg" Type="http://schemas.openxmlformats.org/officeDocument/2006/relationships/image"/><Relationship Id="rId5" Target="../media/image60.jpeg" Type="http://schemas.openxmlformats.org/officeDocument/2006/relationships/image"/><Relationship Id="rId6" Target="../media/image65.png" Type="http://schemas.openxmlformats.org/officeDocument/2006/relationships/image"/><Relationship Id="rId7" Target="../media/image66.png" Type="http://schemas.openxmlformats.org/officeDocument/2006/relationships/image"/></Relationships>
</file>

<file path=ppt/slides/_rels/slide1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8.png" Type="http://schemas.openxmlformats.org/officeDocument/2006/relationships/image"/><Relationship Id="rId3" Target="../media/image9.svg" Type="http://schemas.openxmlformats.org/officeDocument/2006/relationships/image"/><Relationship Id="rId4" Target="../media/image59.jpeg" Type="http://schemas.openxmlformats.org/officeDocument/2006/relationships/image"/><Relationship Id="rId5" Target="../media/image60.jpeg" Type="http://schemas.openxmlformats.org/officeDocument/2006/relationships/image"/><Relationship Id="rId6" Target="../media/image67.png" Type="http://schemas.openxmlformats.org/officeDocument/2006/relationships/image"/><Relationship Id="rId7" Target="../media/image68.png" Type="http://schemas.openxmlformats.org/officeDocument/2006/relationships/image"/></Relationships>
</file>

<file path=ppt/slides/_rels/slide1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8.png" Type="http://schemas.openxmlformats.org/officeDocument/2006/relationships/image"/><Relationship Id="rId3" Target="../media/image9.svg" Type="http://schemas.openxmlformats.org/officeDocument/2006/relationships/image"/><Relationship Id="rId4" Target="../media/image59.jpeg" Type="http://schemas.openxmlformats.org/officeDocument/2006/relationships/image"/><Relationship Id="rId5" Target="../media/image69.jpeg" Type="http://schemas.openxmlformats.org/officeDocument/2006/relationships/image"/><Relationship Id="rId6" Target="../media/image70.png" Type="http://schemas.openxmlformats.org/officeDocument/2006/relationships/image"/></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8.png" Type="http://schemas.openxmlformats.org/officeDocument/2006/relationships/image"/><Relationship Id="rId3" Target="../media/image9.svg" Type="http://schemas.openxmlformats.org/officeDocument/2006/relationships/image"/><Relationship Id="rId4" Target="../media/image10.jpeg" Type="http://schemas.openxmlformats.org/officeDocument/2006/relationships/image"/></Relationships>
</file>

<file path=ppt/slides/_rels/slide2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8.png" Type="http://schemas.openxmlformats.org/officeDocument/2006/relationships/image"/><Relationship Id="rId3" Target="../media/image9.svg" Type="http://schemas.openxmlformats.org/officeDocument/2006/relationships/image"/><Relationship Id="rId4" Target="../media/image71.png" Type="http://schemas.openxmlformats.org/officeDocument/2006/relationships/image"/><Relationship Id="rId5" Target="../media/image72.png" Type="http://schemas.openxmlformats.org/officeDocument/2006/relationships/image"/><Relationship Id="rId6" Target="../media/image73.png" Type="http://schemas.openxmlformats.org/officeDocument/2006/relationships/image"/></Relationships>
</file>

<file path=ppt/slides/_rels/slide2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8.png" Type="http://schemas.openxmlformats.org/officeDocument/2006/relationships/image"/><Relationship Id="rId3" Target="../media/image9.svg" Type="http://schemas.openxmlformats.org/officeDocument/2006/relationships/image"/><Relationship Id="rId4" Target="../media/image74.png" Type="http://schemas.openxmlformats.org/officeDocument/2006/relationships/image"/><Relationship Id="rId5" Target="../media/image75.png" Type="http://schemas.openxmlformats.org/officeDocument/2006/relationships/image"/></Relationships>
</file>

<file path=ppt/slides/_rels/slide2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76.jpeg" Type="http://schemas.openxmlformats.org/officeDocument/2006/relationships/image"/><Relationship Id="rId3" Target="../media/image8.png" Type="http://schemas.openxmlformats.org/officeDocument/2006/relationships/image"/><Relationship Id="rId4" Target="../media/image9.svg" Type="http://schemas.openxmlformats.org/officeDocument/2006/relationships/image"/></Relationships>
</file>

<file path=ppt/slides/_rels/slide2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8.png" Type="http://schemas.openxmlformats.org/officeDocument/2006/relationships/image"/><Relationship Id="rId3" Target="../media/image9.svg" Type="http://schemas.openxmlformats.org/officeDocument/2006/relationships/image"/><Relationship Id="rId4" Target="../media/image77.png" Type="http://schemas.openxmlformats.org/officeDocument/2006/relationships/image"/></Relationships>
</file>

<file path=ppt/slides/_rels/slide2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8.png" Type="http://schemas.openxmlformats.org/officeDocument/2006/relationships/image"/><Relationship Id="rId3" Target="../media/image9.svg" Type="http://schemas.openxmlformats.org/officeDocument/2006/relationships/image"/><Relationship Id="rId4" Target="../media/image78.png" Type="http://schemas.openxmlformats.org/officeDocument/2006/relationships/image"/></Relationships>
</file>

<file path=ppt/slides/_rels/slide2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8.png" Type="http://schemas.openxmlformats.org/officeDocument/2006/relationships/image"/><Relationship Id="rId3" Target="../media/image9.svg" Type="http://schemas.openxmlformats.org/officeDocument/2006/relationships/image"/><Relationship Id="rId4" Target="../media/image79.png" Type="http://schemas.openxmlformats.org/officeDocument/2006/relationships/image"/></Relationships>
</file>

<file path=ppt/slides/_rels/slide2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80.png" Type="http://schemas.openxmlformats.org/officeDocument/2006/relationships/image"/><Relationship Id="rId3" Target="../media/image81.png" Type="http://schemas.openxmlformats.org/officeDocument/2006/relationships/image"/><Relationship Id="rId4" Target="../media/image8.png" Type="http://schemas.openxmlformats.org/officeDocument/2006/relationships/image"/><Relationship Id="rId5" Target="../media/image9.svg" Type="http://schemas.openxmlformats.org/officeDocument/2006/relationships/image"/></Relationships>
</file>

<file path=ppt/slides/_rels/slide2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7.png" Type="http://schemas.openxmlformats.org/officeDocument/2006/relationships/image"/><Relationship Id="rId3" Target="../media/image28.svg" Type="http://schemas.openxmlformats.org/officeDocument/2006/relationships/image"/><Relationship Id="rId4" Target="../media/image82.png" Type="http://schemas.openxmlformats.org/officeDocument/2006/relationships/image"/></Relationships>
</file>

<file path=ppt/slides/_rels/slide2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7.png" Type="http://schemas.openxmlformats.org/officeDocument/2006/relationships/image"/><Relationship Id="rId3" Target="../media/image28.svg" Type="http://schemas.openxmlformats.org/officeDocument/2006/relationships/image"/><Relationship Id="rId4" Target="../media/image19.jpeg" Type="http://schemas.openxmlformats.org/officeDocument/2006/relationships/image"/></Relationships>
</file>

<file path=ppt/slides/_rels/slide29.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89.png" Type="http://schemas.openxmlformats.org/officeDocument/2006/relationships/image"/><Relationship Id="rId11" Target="../media/image90.svg" Type="http://schemas.openxmlformats.org/officeDocument/2006/relationships/image"/><Relationship Id="rId12" Target="../media/image91.png" Type="http://schemas.openxmlformats.org/officeDocument/2006/relationships/image"/><Relationship Id="rId13" Target="../media/image92.svg" Type="http://schemas.openxmlformats.org/officeDocument/2006/relationships/image"/><Relationship Id="rId14" Target="../media/image93.png" Type="http://schemas.openxmlformats.org/officeDocument/2006/relationships/image"/><Relationship Id="rId15" Target="../media/image94.svg" Type="http://schemas.openxmlformats.org/officeDocument/2006/relationships/image"/><Relationship Id="rId2" Target="../media/image8.png" Type="http://schemas.openxmlformats.org/officeDocument/2006/relationships/image"/><Relationship Id="rId3" Target="../media/image9.svg" Type="http://schemas.openxmlformats.org/officeDocument/2006/relationships/image"/><Relationship Id="rId4" Target="../media/image83.png" Type="http://schemas.openxmlformats.org/officeDocument/2006/relationships/image"/><Relationship Id="rId5" Target="../media/image84.png" Type="http://schemas.openxmlformats.org/officeDocument/2006/relationships/image"/><Relationship Id="rId6" Target="../media/image85.png" Type="http://schemas.openxmlformats.org/officeDocument/2006/relationships/image"/><Relationship Id="rId7" Target="../media/image86.svg" Type="http://schemas.openxmlformats.org/officeDocument/2006/relationships/image"/><Relationship Id="rId8" Target="../media/image87.png" Type="http://schemas.openxmlformats.org/officeDocument/2006/relationships/image"/><Relationship Id="rId9" Target="../media/image88.svg" Type="http://schemas.openxmlformats.org/officeDocument/2006/relationships/image"/></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1.png" Type="http://schemas.openxmlformats.org/officeDocument/2006/relationships/image"/><Relationship Id="rId3" Target="../media/image12.svg" Type="http://schemas.openxmlformats.org/officeDocument/2006/relationships/image"/><Relationship Id="rId4" Target="../media/image13.jpeg" Type="http://schemas.openxmlformats.org/officeDocument/2006/relationships/image"/><Relationship Id="rId5" Target="../media/image14.jpeg" Type="http://schemas.openxmlformats.org/officeDocument/2006/relationships/image"/><Relationship Id="rId6" Target="../media/image15.jpeg" Type="http://schemas.openxmlformats.org/officeDocument/2006/relationships/image"/></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1.png" Type="http://schemas.openxmlformats.org/officeDocument/2006/relationships/image"/><Relationship Id="rId3" Target="../media/image12.svg" Type="http://schemas.openxmlformats.org/officeDocument/2006/relationships/image"/><Relationship Id="rId4" Target="../media/image16.png" Type="http://schemas.openxmlformats.org/officeDocument/2006/relationships/image"/><Relationship Id="rId5" Target="../media/image17.png" Type="http://schemas.openxmlformats.org/officeDocument/2006/relationships/image"/><Relationship Id="rId6" Target="../media/image18.jpeg" Type="http://schemas.openxmlformats.org/officeDocument/2006/relationships/image"/><Relationship Id="rId7" Target="../media/image19.jpeg" Type="http://schemas.openxmlformats.org/officeDocument/2006/relationships/image"/></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0.jpeg" Type="http://schemas.openxmlformats.org/officeDocument/2006/relationships/image"/><Relationship Id="rId3" Target="../media/image21.jpeg" Type="http://schemas.openxmlformats.org/officeDocument/2006/relationships/image"/><Relationship Id="rId4" Target="../media/image22.jpeg" Type="http://schemas.openxmlformats.org/officeDocument/2006/relationships/image"/><Relationship Id="rId5" Target="../media/image23.jpeg" Type="http://schemas.openxmlformats.org/officeDocument/2006/relationships/image"/><Relationship Id="rId6" Target="../media/image24.png" Type="http://schemas.openxmlformats.org/officeDocument/2006/relationships/image"/><Relationship Id="rId7" Target="../media/image25.png" Type="http://schemas.openxmlformats.org/officeDocument/2006/relationships/image"/><Relationship Id="rId8" Target="../media/image26.png" Type="http://schemas.openxmlformats.org/officeDocument/2006/relationships/image"/></Relationships>
</file>

<file path=ppt/slides/_rels/slide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7.png" Type="http://schemas.openxmlformats.org/officeDocument/2006/relationships/image"/><Relationship Id="rId3" Target="../media/image28.svg" Type="http://schemas.openxmlformats.org/officeDocument/2006/relationships/image"/><Relationship Id="rId4" Target="../media/image29.png" Type="http://schemas.openxmlformats.org/officeDocument/2006/relationships/image"/></Relationships>
</file>

<file path=ppt/slides/_rels/slide7.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6.jpeg" Type="http://schemas.openxmlformats.org/officeDocument/2006/relationships/image"/><Relationship Id="rId11" Target="../media/image37.jpeg" Type="http://schemas.openxmlformats.org/officeDocument/2006/relationships/image"/><Relationship Id="rId2" Target="../media/image27.png" Type="http://schemas.openxmlformats.org/officeDocument/2006/relationships/image"/><Relationship Id="rId3" Target="../media/image28.svg" Type="http://schemas.openxmlformats.org/officeDocument/2006/relationships/image"/><Relationship Id="rId4" Target="../media/image30.png" Type="http://schemas.openxmlformats.org/officeDocument/2006/relationships/image"/><Relationship Id="rId5" Target="../media/image31.jpeg" Type="http://schemas.openxmlformats.org/officeDocument/2006/relationships/image"/><Relationship Id="rId6" Target="../media/image32.jpeg" Type="http://schemas.openxmlformats.org/officeDocument/2006/relationships/image"/><Relationship Id="rId7" Target="../media/image33.jpeg" Type="http://schemas.openxmlformats.org/officeDocument/2006/relationships/image"/><Relationship Id="rId8" Target="../media/image34.jpeg" Type="http://schemas.openxmlformats.org/officeDocument/2006/relationships/image"/><Relationship Id="rId9" Target="../media/image35.jpeg" Type="http://schemas.openxmlformats.org/officeDocument/2006/relationships/image"/></Relationships>
</file>

<file path=ppt/slides/_rels/slide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8.png" Type="http://schemas.openxmlformats.org/officeDocument/2006/relationships/image"/><Relationship Id="rId3" Target="../media/image9.svg" Type="http://schemas.openxmlformats.org/officeDocument/2006/relationships/image"/><Relationship Id="rId4" Target="../media/image38.jpeg" Type="http://schemas.openxmlformats.org/officeDocument/2006/relationships/image"/><Relationship Id="rId5" Target="../media/image39.png" Type="http://schemas.openxmlformats.org/officeDocument/2006/relationships/image"/><Relationship Id="rId6" Target="../media/image40.jpeg" Type="http://schemas.openxmlformats.org/officeDocument/2006/relationships/image"/></Relationships>
</file>

<file path=ppt/slides/_rels/slide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8.png" Type="http://schemas.openxmlformats.org/officeDocument/2006/relationships/image"/><Relationship Id="rId3" Target="../media/image9.svg" Type="http://schemas.openxmlformats.org/officeDocument/2006/relationships/image"/><Relationship Id="rId4" Target="../media/image41.png" Type="http://schemas.openxmlformats.org/officeDocument/2006/relationships/image"/><Relationship Id="rId5" Target="../media/image42.jpeg" Type="http://schemas.openxmlformats.org/officeDocument/2006/relationships/image"/><Relationship Id="rId6" Target="../media/image43.jpeg" Type="http://schemas.openxmlformats.org/officeDocument/2006/relationships/image"/><Relationship Id="rId7" Target="../media/image44.pn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2633855">
            <a:off x="4895322" y="1344556"/>
            <a:ext cx="4493765" cy="188739"/>
          </a:xfrm>
          <a:custGeom>
            <a:avLst/>
            <a:gdLst/>
            <a:ahLst/>
            <a:cxnLst/>
            <a:rect r="r" b="b" t="t" l="l"/>
            <a:pathLst>
              <a:path h="188739" w="4493765">
                <a:moveTo>
                  <a:pt x="0" y="0"/>
                </a:moveTo>
                <a:lnTo>
                  <a:pt x="4493764" y="0"/>
                </a:lnTo>
                <a:lnTo>
                  <a:pt x="4493764" y="188739"/>
                </a:lnTo>
                <a:lnTo>
                  <a:pt x="0" y="188739"/>
                </a:lnTo>
                <a:lnTo>
                  <a:pt x="0" y="0"/>
                </a:lnTo>
                <a:close/>
              </a:path>
            </a:pathLst>
          </a:custGeom>
          <a:blipFill>
            <a:blip r:embed="rId2"/>
            <a:stretch>
              <a:fillRect l="0" t="-85882" r="-17068" b="-85882"/>
            </a:stretch>
          </a:blipFill>
        </p:spPr>
      </p:sp>
      <p:grpSp>
        <p:nvGrpSpPr>
          <p:cNvPr name="Group 3" id="3"/>
          <p:cNvGrpSpPr/>
          <p:nvPr/>
        </p:nvGrpSpPr>
        <p:grpSpPr>
          <a:xfrm rot="2766751">
            <a:off x="5682545" y="-1719915"/>
            <a:ext cx="1780343" cy="4722915"/>
            <a:chOff x="0" y="0"/>
            <a:chExt cx="527847" cy="1400277"/>
          </a:xfrm>
        </p:grpSpPr>
        <p:sp>
          <p:nvSpPr>
            <p:cNvPr name="Freeform 4" id="4"/>
            <p:cNvSpPr/>
            <p:nvPr/>
          </p:nvSpPr>
          <p:spPr>
            <a:xfrm flipH="false" flipV="false" rot="0">
              <a:off x="0" y="0"/>
              <a:ext cx="527847" cy="1400277"/>
            </a:xfrm>
            <a:custGeom>
              <a:avLst/>
              <a:gdLst/>
              <a:ahLst/>
              <a:cxnLst/>
              <a:rect r="r" b="b" t="t" l="l"/>
              <a:pathLst>
                <a:path h="1400277" w="527847">
                  <a:moveTo>
                    <a:pt x="0" y="0"/>
                  </a:moveTo>
                  <a:lnTo>
                    <a:pt x="527847" y="0"/>
                  </a:lnTo>
                  <a:lnTo>
                    <a:pt x="527847" y="1400277"/>
                  </a:lnTo>
                  <a:lnTo>
                    <a:pt x="0" y="1400277"/>
                  </a:lnTo>
                  <a:close/>
                </a:path>
              </a:pathLst>
            </a:custGeom>
            <a:solidFill>
              <a:srgbClr val="1993D8"/>
            </a:solidFill>
          </p:spPr>
        </p:sp>
        <p:sp>
          <p:nvSpPr>
            <p:cNvPr name="TextBox 5" id="5"/>
            <p:cNvSpPr txBox="true"/>
            <p:nvPr/>
          </p:nvSpPr>
          <p:spPr>
            <a:xfrm>
              <a:off x="0" y="-9525"/>
              <a:ext cx="527847" cy="1409802"/>
            </a:xfrm>
            <a:prstGeom prst="rect">
              <a:avLst/>
            </a:prstGeom>
          </p:spPr>
          <p:txBody>
            <a:bodyPr anchor="ctr" rtlCol="false" tIns="45127" lIns="45127" bIns="45127" rIns="45127"/>
            <a:lstStyle/>
            <a:p>
              <a:pPr algn="ctr">
                <a:lnSpc>
                  <a:spcPts val="345"/>
                </a:lnSpc>
                <a:spcBef>
                  <a:spcPct val="0"/>
                </a:spcBef>
              </a:pPr>
            </a:p>
          </p:txBody>
        </p:sp>
      </p:grpSp>
      <p:sp>
        <p:nvSpPr>
          <p:cNvPr name="Freeform 6" id="6"/>
          <p:cNvSpPr/>
          <p:nvPr/>
        </p:nvSpPr>
        <p:spPr>
          <a:xfrm flipH="false" flipV="false" rot="2773341">
            <a:off x="57601" y="6131560"/>
            <a:ext cx="3426743" cy="418226"/>
          </a:xfrm>
          <a:custGeom>
            <a:avLst/>
            <a:gdLst/>
            <a:ahLst/>
            <a:cxnLst/>
            <a:rect r="r" b="b" t="t" l="l"/>
            <a:pathLst>
              <a:path h="418226" w="3426743">
                <a:moveTo>
                  <a:pt x="0" y="0"/>
                </a:moveTo>
                <a:lnTo>
                  <a:pt x="3426743" y="0"/>
                </a:lnTo>
                <a:lnTo>
                  <a:pt x="3426743" y="418226"/>
                </a:lnTo>
                <a:lnTo>
                  <a:pt x="0" y="418226"/>
                </a:lnTo>
                <a:lnTo>
                  <a:pt x="0" y="0"/>
                </a:lnTo>
                <a:close/>
              </a:path>
            </a:pathLst>
          </a:custGeom>
          <a:blipFill>
            <a:blip r:embed="rId2"/>
            <a:stretch>
              <a:fillRect l="-47585" t="-29539" r="-14568" b="0"/>
            </a:stretch>
          </a:blipFill>
        </p:spPr>
      </p:sp>
      <p:grpSp>
        <p:nvGrpSpPr>
          <p:cNvPr name="Group 7" id="7"/>
          <p:cNvGrpSpPr/>
          <p:nvPr/>
        </p:nvGrpSpPr>
        <p:grpSpPr>
          <a:xfrm rot="2797100">
            <a:off x="1167440" y="3946439"/>
            <a:ext cx="1826571" cy="1996849"/>
            <a:chOff x="0" y="0"/>
            <a:chExt cx="541552" cy="592038"/>
          </a:xfrm>
        </p:grpSpPr>
        <p:sp>
          <p:nvSpPr>
            <p:cNvPr name="Freeform 8" id="8"/>
            <p:cNvSpPr/>
            <p:nvPr/>
          </p:nvSpPr>
          <p:spPr>
            <a:xfrm flipH="false" flipV="false" rot="0">
              <a:off x="0" y="0"/>
              <a:ext cx="541552" cy="592038"/>
            </a:xfrm>
            <a:custGeom>
              <a:avLst/>
              <a:gdLst/>
              <a:ahLst/>
              <a:cxnLst/>
              <a:rect r="r" b="b" t="t" l="l"/>
              <a:pathLst>
                <a:path h="592038" w="541552">
                  <a:moveTo>
                    <a:pt x="0" y="0"/>
                  </a:moveTo>
                  <a:lnTo>
                    <a:pt x="541552" y="0"/>
                  </a:lnTo>
                  <a:lnTo>
                    <a:pt x="541552" y="592038"/>
                  </a:lnTo>
                  <a:lnTo>
                    <a:pt x="0" y="592038"/>
                  </a:lnTo>
                  <a:close/>
                </a:path>
              </a:pathLst>
            </a:custGeom>
            <a:solidFill>
              <a:srgbClr val="1993D8"/>
            </a:solidFill>
          </p:spPr>
        </p:sp>
        <p:sp>
          <p:nvSpPr>
            <p:cNvPr name="TextBox 9" id="9"/>
            <p:cNvSpPr txBox="true"/>
            <p:nvPr/>
          </p:nvSpPr>
          <p:spPr>
            <a:xfrm>
              <a:off x="0" y="-9525"/>
              <a:ext cx="541552" cy="601563"/>
            </a:xfrm>
            <a:prstGeom prst="rect">
              <a:avLst/>
            </a:prstGeom>
          </p:spPr>
          <p:txBody>
            <a:bodyPr anchor="ctr" rtlCol="false" tIns="45127" lIns="45127" bIns="45127" rIns="45127"/>
            <a:lstStyle/>
            <a:p>
              <a:pPr algn="ctr">
                <a:lnSpc>
                  <a:spcPts val="345"/>
                </a:lnSpc>
                <a:spcBef>
                  <a:spcPct val="0"/>
                </a:spcBef>
              </a:pPr>
            </a:p>
          </p:txBody>
        </p:sp>
      </p:grpSp>
      <p:grpSp>
        <p:nvGrpSpPr>
          <p:cNvPr name="Group 10" id="10"/>
          <p:cNvGrpSpPr/>
          <p:nvPr/>
        </p:nvGrpSpPr>
        <p:grpSpPr>
          <a:xfrm rot="2816250">
            <a:off x="2223694" y="5666736"/>
            <a:ext cx="1767361" cy="1486304"/>
            <a:chOff x="0" y="0"/>
            <a:chExt cx="523998" cy="440668"/>
          </a:xfrm>
        </p:grpSpPr>
        <p:sp>
          <p:nvSpPr>
            <p:cNvPr name="Freeform 11" id="11"/>
            <p:cNvSpPr/>
            <p:nvPr/>
          </p:nvSpPr>
          <p:spPr>
            <a:xfrm flipH="false" flipV="false" rot="0">
              <a:off x="0" y="0"/>
              <a:ext cx="523998" cy="440668"/>
            </a:xfrm>
            <a:custGeom>
              <a:avLst/>
              <a:gdLst/>
              <a:ahLst/>
              <a:cxnLst/>
              <a:rect r="r" b="b" t="t" l="l"/>
              <a:pathLst>
                <a:path h="440668" w="523998">
                  <a:moveTo>
                    <a:pt x="0" y="0"/>
                  </a:moveTo>
                  <a:lnTo>
                    <a:pt x="523998" y="0"/>
                  </a:lnTo>
                  <a:lnTo>
                    <a:pt x="523998" y="440668"/>
                  </a:lnTo>
                  <a:lnTo>
                    <a:pt x="0" y="440668"/>
                  </a:lnTo>
                  <a:close/>
                </a:path>
              </a:pathLst>
            </a:custGeom>
            <a:solidFill>
              <a:srgbClr val="1993D8"/>
            </a:solidFill>
          </p:spPr>
        </p:sp>
        <p:sp>
          <p:nvSpPr>
            <p:cNvPr name="TextBox 12" id="12"/>
            <p:cNvSpPr txBox="true"/>
            <p:nvPr/>
          </p:nvSpPr>
          <p:spPr>
            <a:xfrm>
              <a:off x="0" y="-9525"/>
              <a:ext cx="523998" cy="450193"/>
            </a:xfrm>
            <a:prstGeom prst="rect">
              <a:avLst/>
            </a:prstGeom>
          </p:spPr>
          <p:txBody>
            <a:bodyPr anchor="ctr" rtlCol="false" tIns="45127" lIns="45127" bIns="45127" rIns="45127"/>
            <a:lstStyle/>
            <a:p>
              <a:pPr algn="ctr">
                <a:lnSpc>
                  <a:spcPts val="345"/>
                </a:lnSpc>
              </a:pPr>
            </a:p>
          </p:txBody>
        </p:sp>
      </p:grpSp>
      <p:grpSp>
        <p:nvGrpSpPr>
          <p:cNvPr name="Group 13" id="13"/>
          <p:cNvGrpSpPr/>
          <p:nvPr/>
        </p:nvGrpSpPr>
        <p:grpSpPr>
          <a:xfrm rot="2816250">
            <a:off x="5185619" y="9457934"/>
            <a:ext cx="3327541" cy="1486304"/>
            <a:chOff x="0" y="0"/>
            <a:chExt cx="986569" cy="440668"/>
          </a:xfrm>
        </p:grpSpPr>
        <p:sp>
          <p:nvSpPr>
            <p:cNvPr name="Freeform 14" id="14"/>
            <p:cNvSpPr/>
            <p:nvPr/>
          </p:nvSpPr>
          <p:spPr>
            <a:xfrm flipH="false" flipV="false" rot="0">
              <a:off x="0" y="0"/>
              <a:ext cx="986569" cy="440668"/>
            </a:xfrm>
            <a:custGeom>
              <a:avLst/>
              <a:gdLst/>
              <a:ahLst/>
              <a:cxnLst/>
              <a:rect r="r" b="b" t="t" l="l"/>
              <a:pathLst>
                <a:path h="440668" w="986569">
                  <a:moveTo>
                    <a:pt x="0" y="0"/>
                  </a:moveTo>
                  <a:lnTo>
                    <a:pt x="986569" y="0"/>
                  </a:lnTo>
                  <a:lnTo>
                    <a:pt x="986569" y="440668"/>
                  </a:lnTo>
                  <a:lnTo>
                    <a:pt x="0" y="440668"/>
                  </a:lnTo>
                  <a:close/>
                </a:path>
              </a:pathLst>
            </a:custGeom>
            <a:solidFill>
              <a:srgbClr val="1993D8"/>
            </a:solidFill>
          </p:spPr>
        </p:sp>
        <p:sp>
          <p:nvSpPr>
            <p:cNvPr name="TextBox 15" id="15"/>
            <p:cNvSpPr txBox="true"/>
            <p:nvPr/>
          </p:nvSpPr>
          <p:spPr>
            <a:xfrm>
              <a:off x="0" y="-9525"/>
              <a:ext cx="986569" cy="450193"/>
            </a:xfrm>
            <a:prstGeom prst="rect">
              <a:avLst/>
            </a:prstGeom>
          </p:spPr>
          <p:txBody>
            <a:bodyPr anchor="ctr" rtlCol="false" tIns="45127" lIns="45127" bIns="45127" rIns="45127"/>
            <a:lstStyle/>
            <a:p>
              <a:pPr algn="ctr">
                <a:lnSpc>
                  <a:spcPts val="345"/>
                </a:lnSpc>
              </a:pPr>
            </a:p>
          </p:txBody>
        </p:sp>
      </p:grpSp>
      <p:grpSp>
        <p:nvGrpSpPr>
          <p:cNvPr name="Group 16" id="16"/>
          <p:cNvGrpSpPr/>
          <p:nvPr/>
        </p:nvGrpSpPr>
        <p:grpSpPr>
          <a:xfrm rot="-2818068">
            <a:off x="-489075" y="8117125"/>
            <a:ext cx="6119478" cy="609766"/>
            <a:chOff x="0" y="0"/>
            <a:chExt cx="1814338" cy="180787"/>
          </a:xfrm>
        </p:grpSpPr>
        <p:sp>
          <p:nvSpPr>
            <p:cNvPr name="Freeform 17" id="17"/>
            <p:cNvSpPr/>
            <p:nvPr/>
          </p:nvSpPr>
          <p:spPr>
            <a:xfrm flipH="false" flipV="false" rot="0">
              <a:off x="0" y="0"/>
              <a:ext cx="1814338" cy="180787"/>
            </a:xfrm>
            <a:custGeom>
              <a:avLst/>
              <a:gdLst/>
              <a:ahLst/>
              <a:cxnLst/>
              <a:rect r="r" b="b" t="t" l="l"/>
              <a:pathLst>
                <a:path h="180787" w="1814338">
                  <a:moveTo>
                    <a:pt x="0" y="0"/>
                  </a:moveTo>
                  <a:lnTo>
                    <a:pt x="1814338" y="0"/>
                  </a:lnTo>
                  <a:lnTo>
                    <a:pt x="1814338" y="180787"/>
                  </a:lnTo>
                  <a:lnTo>
                    <a:pt x="0" y="180787"/>
                  </a:lnTo>
                  <a:close/>
                </a:path>
              </a:pathLst>
            </a:custGeom>
            <a:solidFill>
              <a:srgbClr val="1E396F"/>
            </a:solidFill>
          </p:spPr>
        </p:sp>
        <p:sp>
          <p:nvSpPr>
            <p:cNvPr name="TextBox 18" id="18"/>
            <p:cNvSpPr txBox="true"/>
            <p:nvPr/>
          </p:nvSpPr>
          <p:spPr>
            <a:xfrm>
              <a:off x="0" y="-9525"/>
              <a:ext cx="1814338" cy="190312"/>
            </a:xfrm>
            <a:prstGeom prst="rect">
              <a:avLst/>
            </a:prstGeom>
          </p:spPr>
          <p:txBody>
            <a:bodyPr anchor="ctr" rtlCol="false" tIns="6597" lIns="6597" bIns="6597" rIns="6597"/>
            <a:lstStyle/>
            <a:p>
              <a:pPr algn="ctr">
                <a:lnSpc>
                  <a:spcPts val="345"/>
                </a:lnSpc>
              </a:pPr>
            </a:p>
          </p:txBody>
        </p:sp>
      </p:grpSp>
      <p:grpSp>
        <p:nvGrpSpPr>
          <p:cNvPr name="Group 19" id="19"/>
          <p:cNvGrpSpPr/>
          <p:nvPr/>
        </p:nvGrpSpPr>
        <p:grpSpPr>
          <a:xfrm rot="-2775529">
            <a:off x="3496215" y="8134824"/>
            <a:ext cx="6119478" cy="609766"/>
            <a:chOff x="0" y="0"/>
            <a:chExt cx="1814338" cy="180787"/>
          </a:xfrm>
        </p:grpSpPr>
        <p:sp>
          <p:nvSpPr>
            <p:cNvPr name="Freeform 20" id="20"/>
            <p:cNvSpPr/>
            <p:nvPr/>
          </p:nvSpPr>
          <p:spPr>
            <a:xfrm flipH="false" flipV="false" rot="0">
              <a:off x="0" y="0"/>
              <a:ext cx="1814338" cy="180787"/>
            </a:xfrm>
            <a:custGeom>
              <a:avLst/>
              <a:gdLst/>
              <a:ahLst/>
              <a:cxnLst/>
              <a:rect r="r" b="b" t="t" l="l"/>
              <a:pathLst>
                <a:path h="180787" w="1814338">
                  <a:moveTo>
                    <a:pt x="0" y="0"/>
                  </a:moveTo>
                  <a:lnTo>
                    <a:pt x="1814338" y="0"/>
                  </a:lnTo>
                  <a:lnTo>
                    <a:pt x="1814338" y="180787"/>
                  </a:lnTo>
                  <a:lnTo>
                    <a:pt x="0" y="180787"/>
                  </a:lnTo>
                  <a:close/>
                </a:path>
              </a:pathLst>
            </a:custGeom>
            <a:solidFill>
              <a:srgbClr val="1E396F"/>
            </a:solidFill>
          </p:spPr>
        </p:sp>
        <p:sp>
          <p:nvSpPr>
            <p:cNvPr name="TextBox 21" id="21"/>
            <p:cNvSpPr txBox="true"/>
            <p:nvPr/>
          </p:nvSpPr>
          <p:spPr>
            <a:xfrm>
              <a:off x="0" y="-9525"/>
              <a:ext cx="1814338" cy="190312"/>
            </a:xfrm>
            <a:prstGeom prst="rect">
              <a:avLst/>
            </a:prstGeom>
          </p:spPr>
          <p:txBody>
            <a:bodyPr anchor="ctr" rtlCol="false" tIns="6597" lIns="6597" bIns="6597" rIns="6597"/>
            <a:lstStyle/>
            <a:p>
              <a:pPr algn="ctr">
                <a:lnSpc>
                  <a:spcPts val="345"/>
                </a:lnSpc>
              </a:pPr>
            </a:p>
          </p:txBody>
        </p:sp>
      </p:grpSp>
      <p:grpSp>
        <p:nvGrpSpPr>
          <p:cNvPr name="Group 22" id="22"/>
          <p:cNvGrpSpPr/>
          <p:nvPr/>
        </p:nvGrpSpPr>
        <p:grpSpPr>
          <a:xfrm rot="-2818068">
            <a:off x="5592517" y="1531820"/>
            <a:ext cx="6119478" cy="609766"/>
            <a:chOff x="0" y="0"/>
            <a:chExt cx="1814338" cy="180787"/>
          </a:xfrm>
        </p:grpSpPr>
        <p:sp>
          <p:nvSpPr>
            <p:cNvPr name="Freeform 23" id="23"/>
            <p:cNvSpPr/>
            <p:nvPr/>
          </p:nvSpPr>
          <p:spPr>
            <a:xfrm flipH="false" flipV="false" rot="0">
              <a:off x="0" y="0"/>
              <a:ext cx="1814338" cy="180787"/>
            </a:xfrm>
            <a:custGeom>
              <a:avLst/>
              <a:gdLst/>
              <a:ahLst/>
              <a:cxnLst/>
              <a:rect r="r" b="b" t="t" l="l"/>
              <a:pathLst>
                <a:path h="180787" w="1814338">
                  <a:moveTo>
                    <a:pt x="0" y="0"/>
                  </a:moveTo>
                  <a:lnTo>
                    <a:pt x="1814338" y="0"/>
                  </a:lnTo>
                  <a:lnTo>
                    <a:pt x="1814338" y="180787"/>
                  </a:lnTo>
                  <a:lnTo>
                    <a:pt x="0" y="180787"/>
                  </a:lnTo>
                  <a:close/>
                </a:path>
              </a:pathLst>
            </a:custGeom>
            <a:solidFill>
              <a:srgbClr val="1E396F"/>
            </a:solidFill>
          </p:spPr>
        </p:sp>
        <p:sp>
          <p:nvSpPr>
            <p:cNvPr name="TextBox 24" id="24"/>
            <p:cNvSpPr txBox="true"/>
            <p:nvPr/>
          </p:nvSpPr>
          <p:spPr>
            <a:xfrm>
              <a:off x="0" y="-9525"/>
              <a:ext cx="1814338" cy="190312"/>
            </a:xfrm>
            <a:prstGeom prst="rect">
              <a:avLst/>
            </a:prstGeom>
          </p:spPr>
          <p:txBody>
            <a:bodyPr anchor="ctr" rtlCol="false" tIns="6597" lIns="6597" bIns="6597" rIns="6597"/>
            <a:lstStyle/>
            <a:p>
              <a:pPr algn="ctr">
                <a:lnSpc>
                  <a:spcPts val="345"/>
                </a:lnSpc>
              </a:pPr>
            </a:p>
          </p:txBody>
        </p:sp>
      </p:grpSp>
      <p:grpSp>
        <p:nvGrpSpPr>
          <p:cNvPr name="Group 25" id="25"/>
          <p:cNvGrpSpPr/>
          <p:nvPr/>
        </p:nvGrpSpPr>
        <p:grpSpPr>
          <a:xfrm rot="0">
            <a:off x="2278022" y="7198648"/>
            <a:ext cx="533334" cy="533334"/>
            <a:chOff x="0" y="0"/>
            <a:chExt cx="812800" cy="812800"/>
          </a:xfrm>
        </p:grpSpPr>
        <p:sp>
          <p:nvSpPr>
            <p:cNvPr name="Freeform 26" id="26"/>
            <p:cNvSpPr/>
            <p:nvPr/>
          </p:nvSpPr>
          <p:spPr>
            <a:xfrm flipH="false" flipV="false" rot="0">
              <a:off x="0" y="0"/>
              <a:ext cx="812800" cy="812800"/>
            </a:xfrm>
            <a:custGeom>
              <a:avLst/>
              <a:gdLst/>
              <a:ahLst/>
              <a:cxnLst/>
              <a:rect r="r" b="b" t="t" l="l"/>
              <a:pathLst>
                <a:path h="812800" w="812800">
                  <a:moveTo>
                    <a:pt x="406400" y="0"/>
                  </a:moveTo>
                  <a:lnTo>
                    <a:pt x="812800" y="406400"/>
                  </a:lnTo>
                  <a:lnTo>
                    <a:pt x="406400" y="812800"/>
                  </a:lnTo>
                  <a:lnTo>
                    <a:pt x="0" y="406400"/>
                  </a:lnTo>
                  <a:lnTo>
                    <a:pt x="406400" y="0"/>
                  </a:lnTo>
                  <a:close/>
                </a:path>
              </a:pathLst>
            </a:custGeom>
            <a:solidFill>
              <a:srgbClr val="1E396F"/>
            </a:solidFill>
          </p:spPr>
        </p:sp>
        <p:sp>
          <p:nvSpPr>
            <p:cNvPr name="TextBox 27" id="27"/>
            <p:cNvSpPr txBox="true"/>
            <p:nvPr/>
          </p:nvSpPr>
          <p:spPr>
            <a:xfrm>
              <a:off x="139700" y="130175"/>
              <a:ext cx="533400" cy="542925"/>
            </a:xfrm>
            <a:prstGeom prst="rect">
              <a:avLst/>
            </a:prstGeom>
          </p:spPr>
          <p:txBody>
            <a:bodyPr anchor="ctr" rtlCol="false" tIns="6597" lIns="6597" bIns="6597" rIns="6597"/>
            <a:lstStyle/>
            <a:p>
              <a:pPr algn="ctr">
                <a:lnSpc>
                  <a:spcPts val="345"/>
                </a:lnSpc>
              </a:pPr>
            </a:p>
          </p:txBody>
        </p:sp>
      </p:grpSp>
      <p:sp>
        <p:nvSpPr>
          <p:cNvPr name="Freeform 28" id="28"/>
          <p:cNvSpPr/>
          <p:nvPr/>
        </p:nvSpPr>
        <p:spPr>
          <a:xfrm flipH="false" flipV="false" rot="2773341">
            <a:off x="-1707265" y="3615457"/>
            <a:ext cx="7389691" cy="935185"/>
          </a:xfrm>
          <a:custGeom>
            <a:avLst/>
            <a:gdLst/>
            <a:ahLst/>
            <a:cxnLst/>
            <a:rect r="r" b="b" t="t" l="l"/>
            <a:pathLst>
              <a:path h="935185" w="7389691">
                <a:moveTo>
                  <a:pt x="0" y="0"/>
                </a:moveTo>
                <a:lnTo>
                  <a:pt x="7389691" y="0"/>
                </a:lnTo>
                <a:lnTo>
                  <a:pt x="7389691" y="935185"/>
                </a:lnTo>
                <a:lnTo>
                  <a:pt x="0" y="935185"/>
                </a:lnTo>
                <a:lnTo>
                  <a:pt x="0" y="0"/>
                </a:lnTo>
                <a:close/>
              </a:path>
            </a:pathLst>
          </a:custGeom>
          <a:blipFill>
            <a:blip r:embed="rId2"/>
            <a:stretch>
              <a:fillRect l="-21811" t="-29539" r="-46327" b="0"/>
            </a:stretch>
          </a:blipFill>
        </p:spPr>
      </p:sp>
      <p:sp>
        <p:nvSpPr>
          <p:cNvPr name="Freeform 29" id="29"/>
          <p:cNvSpPr/>
          <p:nvPr/>
        </p:nvSpPr>
        <p:spPr>
          <a:xfrm flipH="false" flipV="false" rot="-2806339">
            <a:off x="5959742" y="1967192"/>
            <a:ext cx="6112828" cy="401794"/>
          </a:xfrm>
          <a:custGeom>
            <a:avLst/>
            <a:gdLst/>
            <a:ahLst/>
            <a:cxnLst/>
            <a:rect r="r" b="b" t="t" l="l"/>
            <a:pathLst>
              <a:path h="401794" w="6112828">
                <a:moveTo>
                  <a:pt x="0" y="0"/>
                </a:moveTo>
                <a:lnTo>
                  <a:pt x="6112828" y="0"/>
                </a:lnTo>
                <a:lnTo>
                  <a:pt x="6112828" y="401794"/>
                </a:lnTo>
                <a:lnTo>
                  <a:pt x="0" y="401794"/>
                </a:lnTo>
                <a:lnTo>
                  <a:pt x="0" y="0"/>
                </a:lnTo>
                <a:close/>
              </a:path>
            </a:pathLst>
          </a:custGeom>
          <a:blipFill>
            <a:blip r:embed="rId2"/>
            <a:stretch>
              <a:fillRect l="0" t="-54877" r="-17068" b="-18776"/>
            </a:stretch>
          </a:blipFill>
        </p:spPr>
      </p:sp>
      <p:sp>
        <p:nvSpPr>
          <p:cNvPr name="Freeform 30" id="30"/>
          <p:cNvSpPr/>
          <p:nvPr/>
        </p:nvSpPr>
        <p:spPr>
          <a:xfrm flipH="false" flipV="false" rot="-2806339">
            <a:off x="4440142" y="8343086"/>
            <a:ext cx="5416033" cy="387363"/>
          </a:xfrm>
          <a:custGeom>
            <a:avLst/>
            <a:gdLst/>
            <a:ahLst/>
            <a:cxnLst/>
            <a:rect r="r" b="b" t="t" l="l"/>
            <a:pathLst>
              <a:path h="387363" w="5416033">
                <a:moveTo>
                  <a:pt x="0" y="0"/>
                </a:moveTo>
                <a:lnTo>
                  <a:pt x="5416033" y="0"/>
                </a:lnTo>
                <a:lnTo>
                  <a:pt x="5416033" y="387363"/>
                </a:lnTo>
                <a:lnTo>
                  <a:pt x="0" y="387363"/>
                </a:lnTo>
                <a:lnTo>
                  <a:pt x="0" y="0"/>
                </a:lnTo>
                <a:close/>
              </a:path>
            </a:pathLst>
          </a:custGeom>
          <a:blipFill>
            <a:blip r:embed="rId2"/>
            <a:stretch>
              <a:fillRect l="0" t="-50433" r="-17068" b="-9157"/>
            </a:stretch>
          </a:blipFill>
        </p:spPr>
      </p:sp>
      <p:grpSp>
        <p:nvGrpSpPr>
          <p:cNvPr name="Group 31" id="31"/>
          <p:cNvGrpSpPr/>
          <p:nvPr/>
        </p:nvGrpSpPr>
        <p:grpSpPr>
          <a:xfrm rot="0">
            <a:off x="844996" y="3173108"/>
            <a:ext cx="956953" cy="956953"/>
            <a:chOff x="0" y="0"/>
            <a:chExt cx="812800" cy="812800"/>
          </a:xfrm>
        </p:grpSpPr>
        <p:sp>
          <p:nvSpPr>
            <p:cNvPr name="Freeform 32" id="32"/>
            <p:cNvSpPr/>
            <p:nvPr/>
          </p:nvSpPr>
          <p:spPr>
            <a:xfrm flipH="false" flipV="false" rot="0">
              <a:off x="0" y="0"/>
              <a:ext cx="812800" cy="812800"/>
            </a:xfrm>
            <a:custGeom>
              <a:avLst/>
              <a:gdLst/>
              <a:ahLst/>
              <a:cxnLst/>
              <a:rect r="r" b="b" t="t" l="l"/>
              <a:pathLst>
                <a:path h="812800" w="812800">
                  <a:moveTo>
                    <a:pt x="406400" y="0"/>
                  </a:moveTo>
                  <a:lnTo>
                    <a:pt x="812800" y="406400"/>
                  </a:lnTo>
                  <a:lnTo>
                    <a:pt x="406400" y="812800"/>
                  </a:lnTo>
                  <a:lnTo>
                    <a:pt x="0" y="406400"/>
                  </a:lnTo>
                  <a:lnTo>
                    <a:pt x="406400" y="0"/>
                  </a:lnTo>
                  <a:close/>
                </a:path>
              </a:pathLst>
            </a:custGeom>
            <a:solidFill>
              <a:srgbClr val="1E396F"/>
            </a:solidFill>
          </p:spPr>
        </p:sp>
        <p:sp>
          <p:nvSpPr>
            <p:cNvPr name="TextBox 33" id="33"/>
            <p:cNvSpPr txBox="true"/>
            <p:nvPr/>
          </p:nvSpPr>
          <p:spPr>
            <a:xfrm>
              <a:off x="139700" y="130175"/>
              <a:ext cx="533400" cy="542925"/>
            </a:xfrm>
            <a:prstGeom prst="rect">
              <a:avLst/>
            </a:prstGeom>
          </p:spPr>
          <p:txBody>
            <a:bodyPr anchor="ctr" rtlCol="false" tIns="6597" lIns="6597" bIns="6597" rIns="6597"/>
            <a:lstStyle/>
            <a:p>
              <a:pPr algn="ctr">
                <a:lnSpc>
                  <a:spcPts val="345"/>
                </a:lnSpc>
              </a:pPr>
            </a:p>
          </p:txBody>
        </p:sp>
      </p:grpSp>
      <p:sp>
        <p:nvSpPr>
          <p:cNvPr name="Freeform 34" id="34"/>
          <p:cNvSpPr/>
          <p:nvPr/>
        </p:nvSpPr>
        <p:spPr>
          <a:xfrm flipH="false" flipV="false" rot="0">
            <a:off x="10381409" y="6794483"/>
            <a:ext cx="213179" cy="327339"/>
          </a:xfrm>
          <a:custGeom>
            <a:avLst/>
            <a:gdLst/>
            <a:ahLst/>
            <a:cxnLst/>
            <a:rect r="r" b="b" t="t" l="l"/>
            <a:pathLst>
              <a:path h="327339" w="213179">
                <a:moveTo>
                  <a:pt x="0" y="0"/>
                </a:moveTo>
                <a:lnTo>
                  <a:pt x="213179" y="0"/>
                </a:lnTo>
                <a:lnTo>
                  <a:pt x="213179" y="327338"/>
                </a:lnTo>
                <a:lnTo>
                  <a:pt x="0" y="327338"/>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35" id="35"/>
          <p:cNvSpPr/>
          <p:nvPr/>
        </p:nvSpPr>
        <p:spPr>
          <a:xfrm flipH="false" flipV="false" rot="0">
            <a:off x="10381409" y="7493296"/>
            <a:ext cx="267732" cy="268710"/>
          </a:xfrm>
          <a:custGeom>
            <a:avLst/>
            <a:gdLst/>
            <a:ahLst/>
            <a:cxnLst/>
            <a:rect r="r" b="b" t="t" l="l"/>
            <a:pathLst>
              <a:path h="268710" w="267732">
                <a:moveTo>
                  <a:pt x="0" y="0"/>
                </a:moveTo>
                <a:lnTo>
                  <a:pt x="267732" y="0"/>
                </a:lnTo>
                <a:lnTo>
                  <a:pt x="267732" y="268710"/>
                </a:lnTo>
                <a:lnTo>
                  <a:pt x="0" y="268710"/>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TextBox 36" id="36"/>
          <p:cNvSpPr txBox="true"/>
          <p:nvPr/>
        </p:nvSpPr>
        <p:spPr>
          <a:xfrm rot="0">
            <a:off x="10720565" y="6625968"/>
            <a:ext cx="4356591" cy="625108"/>
          </a:xfrm>
          <a:prstGeom prst="rect">
            <a:avLst/>
          </a:prstGeom>
        </p:spPr>
        <p:txBody>
          <a:bodyPr anchor="t" rtlCol="false" tIns="0" lIns="0" bIns="0" rIns="0">
            <a:spAutoFit/>
          </a:bodyPr>
          <a:lstStyle/>
          <a:p>
            <a:pPr algn="l">
              <a:lnSpc>
                <a:spcPts val="2295"/>
              </a:lnSpc>
            </a:pPr>
            <a:r>
              <a:rPr lang="en-US" sz="1639" spc="73">
                <a:solidFill>
                  <a:srgbClr val="0F1035"/>
                </a:solidFill>
                <a:latin typeface="Mont"/>
                <a:ea typeface="Mont"/>
                <a:cs typeface="Mont"/>
                <a:sym typeface="Mont"/>
              </a:rPr>
              <a:t>FRYDEK-MISTEK, Kvapilova 2133, 738 01 </a:t>
            </a:r>
          </a:p>
          <a:p>
            <a:pPr algn="l">
              <a:lnSpc>
                <a:spcPts val="2295"/>
              </a:lnSpc>
            </a:pPr>
            <a:r>
              <a:rPr lang="en-US" sz="1639" spc="73">
                <a:solidFill>
                  <a:srgbClr val="0F1035"/>
                </a:solidFill>
                <a:latin typeface="Mont"/>
                <a:ea typeface="Mont"/>
                <a:cs typeface="Mont"/>
                <a:sym typeface="Mont"/>
              </a:rPr>
              <a:t>CZECH REPUBLIC</a:t>
            </a:r>
          </a:p>
        </p:txBody>
      </p:sp>
      <p:sp>
        <p:nvSpPr>
          <p:cNvPr name="TextBox 37" id="37"/>
          <p:cNvSpPr txBox="true"/>
          <p:nvPr/>
        </p:nvSpPr>
        <p:spPr>
          <a:xfrm rot="0">
            <a:off x="10720565" y="7489323"/>
            <a:ext cx="4356591" cy="272683"/>
          </a:xfrm>
          <a:prstGeom prst="rect">
            <a:avLst/>
          </a:prstGeom>
        </p:spPr>
        <p:txBody>
          <a:bodyPr anchor="t" rtlCol="false" tIns="0" lIns="0" bIns="0" rIns="0">
            <a:spAutoFit/>
          </a:bodyPr>
          <a:lstStyle/>
          <a:p>
            <a:pPr algn="l">
              <a:lnSpc>
                <a:spcPts val="2295"/>
              </a:lnSpc>
            </a:pPr>
            <a:r>
              <a:rPr lang="en-US" sz="1639" spc="73">
                <a:solidFill>
                  <a:srgbClr val="0F1035"/>
                </a:solidFill>
                <a:latin typeface="Montserrat"/>
                <a:ea typeface="Montserrat"/>
                <a:cs typeface="Montserrat"/>
                <a:sym typeface="Montserrat"/>
              </a:rPr>
              <a:t>www.</a:t>
            </a:r>
            <a:r>
              <a:rPr lang="en-US" sz="1639" spc="73" b="true">
                <a:solidFill>
                  <a:srgbClr val="0F1035"/>
                </a:solidFill>
                <a:latin typeface="Montserrat Bold"/>
                <a:ea typeface="Montserrat Bold"/>
                <a:cs typeface="Montserrat Bold"/>
                <a:sym typeface="Montserrat Bold"/>
              </a:rPr>
              <a:t>transcon</a:t>
            </a:r>
            <a:r>
              <a:rPr lang="en-US" sz="1639" spc="73">
                <a:solidFill>
                  <a:srgbClr val="0F1035"/>
                </a:solidFill>
                <a:latin typeface="Montserrat"/>
                <a:ea typeface="Montserrat"/>
                <a:cs typeface="Montserrat"/>
                <a:sym typeface="Montserrat"/>
              </a:rPr>
              <a:t>.cz</a:t>
            </a:r>
          </a:p>
        </p:txBody>
      </p:sp>
      <p:sp>
        <p:nvSpPr>
          <p:cNvPr name="Freeform 38" id="38"/>
          <p:cNvSpPr/>
          <p:nvPr/>
        </p:nvSpPr>
        <p:spPr>
          <a:xfrm flipH="false" flipV="false" rot="0">
            <a:off x="9439020" y="4281337"/>
            <a:ext cx="7584574" cy="1737003"/>
          </a:xfrm>
          <a:custGeom>
            <a:avLst/>
            <a:gdLst/>
            <a:ahLst/>
            <a:cxnLst/>
            <a:rect r="r" b="b" t="t" l="l"/>
            <a:pathLst>
              <a:path h="1737003" w="7584574">
                <a:moveTo>
                  <a:pt x="0" y="0"/>
                </a:moveTo>
                <a:lnTo>
                  <a:pt x="7584574" y="0"/>
                </a:lnTo>
                <a:lnTo>
                  <a:pt x="7584574" y="1737003"/>
                </a:lnTo>
                <a:lnTo>
                  <a:pt x="0" y="1737003"/>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2700000">
            <a:off x="11380787" y="8171147"/>
            <a:ext cx="5983573" cy="5090926"/>
            <a:chOff x="0" y="0"/>
            <a:chExt cx="1575920" cy="1340820"/>
          </a:xfrm>
        </p:grpSpPr>
        <p:sp>
          <p:nvSpPr>
            <p:cNvPr name="Freeform 3" id="3"/>
            <p:cNvSpPr/>
            <p:nvPr/>
          </p:nvSpPr>
          <p:spPr>
            <a:xfrm flipH="false" flipV="false" rot="0">
              <a:off x="0" y="0"/>
              <a:ext cx="1575920" cy="1340820"/>
            </a:xfrm>
            <a:custGeom>
              <a:avLst/>
              <a:gdLst/>
              <a:ahLst/>
              <a:cxnLst/>
              <a:rect r="r" b="b" t="t" l="l"/>
              <a:pathLst>
                <a:path h="1340820" w="1575920">
                  <a:moveTo>
                    <a:pt x="0" y="0"/>
                  </a:moveTo>
                  <a:lnTo>
                    <a:pt x="1575920" y="0"/>
                  </a:lnTo>
                  <a:lnTo>
                    <a:pt x="1575920" y="1340820"/>
                  </a:lnTo>
                  <a:lnTo>
                    <a:pt x="0" y="1340820"/>
                  </a:lnTo>
                  <a:close/>
                </a:path>
              </a:pathLst>
            </a:custGeom>
            <a:solidFill>
              <a:srgbClr val="FFFFFF"/>
            </a:solidFill>
          </p:spPr>
        </p:sp>
        <p:sp>
          <p:nvSpPr>
            <p:cNvPr name="TextBox 4" id="4"/>
            <p:cNvSpPr txBox="true"/>
            <p:nvPr/>
          </p:nvSpPr>
          <p:spPr>
            <a:xfrm>
              <a:off x="0" y="47625"/>
              <a:ext cx="1575920" cy="1293195"/>
            </a:xfrm>
            <a:prstGeom prst="rect">
              <a:avLst/>
            </a:prstGeom>
          </p:spPr>
          <p:txBody>
            <a:bodyPr anchor="ctr" rtlCol="false" tIns="50800" lIns="50800" bIns="50800" rIns="50800"/>
            <a:lstStyle/>
            <a:p>
              <a:pPr algn="ctr">
                <a:lnSpc>
                  <a:spcPts val="2199"/>
                </a:lnSpc>
              </a:pPr>
            </a:p>
          </p:txBody>
        </p:sp>
      </p:grpSp>
      <p:sp>
        <p:nvSpPr>
          <p:cNvPr name="TextBox 5" id="5"/>
          <p:cNvSpPr txBox="true"/>
          <p:nvPr/>
        </p:nvSpPr>
        <p:spPr>
          <a:xfrm rot="0">
            <a:off x="1079187" y="2574081"/>
            <a:ext cx="9071448" cy="342265"/>
          </a:xfrm>
          <a:prstGeom prst="rect">
            <a:avLst/>
          </a:prstGeom>
        </p:spPr>
        <p:txBody>
          <a:bodyPr anchor="t" rtlCol="false" tIns="0" lIns="0" bIns="0" rIns="0">
            <a:spAutoFit/>
          </a:bodyPr>
          <a:lstStyle/>
          <a:p>
            <a:pPr algn="just">
              <a:lnSpc>
                <a:spcPts val="2600"/>
              </a:lnSpc>
            </a:pPr>
            <a:r>
              <a:rPr lang="en-US" b="true" sz="2600" i="true" spc="-67">
                <a:solidFill>
                  <a:srgbClr val="1F233F"/>
                </a:solidFill>
                <a:latin typeface="Montserrat Bold Italics"/>
                <a:ea typeface="Montserrat Bold Italics"/>
                <a:cs typeface="Montserrat Bold Italics"/>
                <a:sym typeface="Montserrat Bold Italics"/>
              </a:rPr>
              <a:t>Elevated LED lights</a:t>
            </a:r>
          </a:p>
        </p:txBody>
      </p:sp>
      <p:sp>
        <p:nvSpPr>
          <p:cNvPr name="Freeform 6" id="6"/>
          <p:cNvSpPr/>
          <p:nvPr/>
        </p:nvSpPr>
        <p:spPr>
          <a:xfrm flipH="false" flipV="false" rot="0">
            <a:off x="781020" y="6855303"/>
            <a:ext cx="2554344" cy="2657355"/>
          </a:xfrm>
          <a:custGeom>
            <a:avLst/>
            <a:gdLst/>
            <a:ahLst/>
            <a:cxnLst/>
            <a:rect r="r" b="b" t="t" l="l"/>
            <a:pathLst>
              <a:path h="2657355" w="2554344">
                <a:moveTo>
                  <a:pt x="0" y="0"/>
                </a:moveTo>
                <a:lnTo>
                  <a:pt x="2554344" y="0"/>
                </a:lnTo>
                <a:lnTo>
                  <a:pt x="2554344" y="2657355"/>
                </a:lnTo>
                <a:lnTo>
                  <a:pt x="0" y="2657355"/>
                </a:lnTo>
                <a:lnTo>
                  <a:pt x="0" y="0"/>
                </a:lnTo>
                <a:close/>
              </a:path>
            </a:pathLst>
          </a:custGeom>
          <a:blipFill>
            <a:blip r:embed="rId2"/>
            <a:stretch>
              <a:fillRect l="0" t="0" r="-99105" b="0"/>
            </a:stretch>
          </a:blipFill>
        </p:spPr>
      </p:sp>
      <p:sp>
        <p:nvSpPr>
          <p:cNvPr name="TextBox 7" id="7"/>
          <p:cNvSpPr txBox="true"/>
          <p:nvPr/>
        </p:nvSpPr>
        <p:spPr>
          <a:xfrm rot="0">
            <a:off x="4255799" y="7123788"/>
            <a:ext cx="5356482" cy="2266950"/>
          </a:xfrm>
          <a:prstGeom prst="rect">
            <a:avLst/>
          </a:prstGeom>
        </p:spPr>
        <p:txBody>
          <a:bodyPr anchor="t" rtlCol="false" tIns="0" lIns="0" bIns="0" rIns="0">
            <a:spAutoFit/>
          </a:bodyPr>
          <a:lstStyle/>
          <a:p>
            <a:pPr algn="l">
              <a:lnSpc>
                <a:spcPts val="3000"/>
              </a:lnSpc>
            </a:pPr>
            <a:r>
              <a:rPr lang="en-US" sz="2000" b="true">
                <a:solidFill>
                  <a:srgbClr val="0A1E32"/>
                </a:solidFill>
                <a:latin typeface="Montserrat Bold"/>
                <a:ea typeface="Montserrat Bold"/>
                <a:cs typeface="Montserrat Bold"/>
                <a:sym typeface="Montserrat Bold"/>
              </a:rPr>
              <a:t>TLE23</a:t>
            </a:r>
            <a:r>
              <a:rPr lang="en-US" sz="2000" b="true">
                <a:solidFill>
                  <a:srgbClr val="0A1E32"/>
                </a:solidFill>
                <a:latin typeface="Montserrat Bold"/>
                <a:ea typeface="Montserrat Bold"/>
                <a:cs typeface="Montserrat Bold"/>
                <a:sym typeface="Montserrat Bold"/>
              </a:rPr>
              <a:t> (AIRPORTS/HELIPORTS)</a:t>
            </a:r>
          </a:p>
          <a:p>
            <a:pPr algn="l">
              <a:lnSpc>
                <a:spcPts val="3000"/>
              </a:lnSpc>
            </a:pPr>
            <a:r>
              <a:rPr lang="en-US" sz="2000" b="true">
                <a:solidFill>
                  <a:srgbClr val="737373"/>
                </a:solidFill>
                <a:latin typeface="Montserrat Bold"/>
                <a:ea typeface="Montserrat Bold"/>
                <a:cs typeface="Montserrat Bold"/>
                <a:sym typeface="Montserrat Bold"/>
              </a:rPr>
              <a:t>6,6 A/2,2 A LED omnidirectional </a:t>
            </a:r>
            <a:r>
              <a:rPr lang="en-US" sz="2000" b="true">
                <a:solidFill>
                  <a:srgbClr val="737373"/>
                </a:solidFill>
                <a:latin typeface="Montserrat Bold"/>
                <a:ea typeface="Montserrat Bold"/>
                <a:cs typeface="Montserrat Bold"/>
                <a:sym typeface="Montserrat Bold"/>
              </a:rPr>
              <a:t>lights with reflection and active </a:t>
            </a:r>
            <a:r>
              <a:rPr lang="en-US" sz="2000" b="true">
                <a:solidFill>
                  <a:srgbClr val="737373"/>
                </a:solidFill>
                <a:latin typeface="Montserrat Bold"/>
                <a:ea typeface="Montserrat Bold"/>
                <a:cs typeface="Montserrat Bold"/>
                <a:sym typeface="Montserrat Bold"/>
              </a:rPr>
              <a:t>l</a:t>
            </a:r>
            <a:r>
              <a:rPr lang="en-US" sz="2000" b="true">
                <a:solidFill>
                  <a:srgbClr val="737373"/>
                </a:solidFill>
                <a:latin typeface="Montserrat Bold"/>
                <a:ea typeface="Montserrat Bold"/>
                <a:cs typeface="Montserrat Bold"/>
                <a:sym typeface="Montserrat Bold"/>
              </a:rPr>
              <a:t>ighting</a:t>
            </a:r>
          </a:p>
          <a:p>
            <a:pPr algn="l">
              <a:lnSpc>
                <a:spcPts val="3000"/>
              </a:lnSpc>
            </a:pPr>
          </a:p>
          <a:p>
            <a:pPr algn="l" marL="431801" indent="-215900" lvl="1">
              <a:lnSpc>
                <a:spcPts val="3000"/>
              </a:lnSpc>
              <a:buFont typeface="Arial"/>
              <a:buChar char="•"/>
            </a:pPr>
            <a:r>
              <a:rPr lang="en-US" b="true" sz="2000">
                <a:solidFill>
                  <a:srgbClr val="737373"/>
                </a:solidFill>
                <a:latin typeface="Montserrat Bold"/>
                <a:ea typeface="Montserrat Bold"/>
                <a:cs typeface="Montserrat Bold"/>
                <a:sym typeface="Montserrat Bold"/>
              </a:rPr>
              <a:t>TWY</a:t>
            </a:r>
          </a:p>
          <a:p>
            <a:pPr algn="l">
              <a:lnSpc>
                <a:spcPts val="3000"/>
              </a:lnSpc>
            </a:pPr>
          </a:p>
        </p:txBody>
      </p:sp>
      <p:sp>
        <p:nvSpPr>
          <p:cNvPr name="TextBox 8" id="8"/>
          <p:cNvSpPr txBox="true"/>
          <p:nvPr/>
        </p:nvSpPr>
        <p:spPr>
          <a:xfrm rot="0">
            <a:off x="4255799" y="3928830"/>
            <a:ext cx="6424183" cy="2266950"/>
          </a:xfrm>
          <a:prstGeom prst="rect">
            <a:avLst/>
          </a:prstGeom>
        </p:spPr>
        <p:txBody>
          <a:bodyPr anchor="t" rtlCol="false" tIns="0" lIns="0" bIns="0" rIns="0">
            <a:spAutoFit/>
          </a:bodyPr>
          <a:lstStyle/>
          <a:p>
            <a:pPr algn="l">
              <a:lnSpc>
                <a:spcPts val="3000"/>
              </a:lnSpc>
            </a:pPr>
            <a:r>
              <a:rPr lang="en-US" sz="2000" b="true">
                <a:solidFill>
                  <a:srgbClr val="0A1E32"/>
                </a:solidFill>
                <a:latin typeface="Montserrat Bold"/>
                <a:ea typeface="Montserrat Bold"/>
                <a:cs typeface="Montserrat Bold"/>
                <a:sym typeface="Montserrat Bold"/>
              </a:rPr>
              <a:t>THF-25 (AIRPORTS/HELIPORTS)</a:t>
            </a:r>
          </a:p>
          <a:p>
            <a:pPr algn="l">
              <a:lnSpc>
                <a:spcPts val="3000"/>
              </a:lnSpc>
            </a:pPr>
            <a:r>
              <a:rPr lang="en-US" sz="2000" b="true">
                <a:solidFill>
                  <a:srgbClr val="737373"/>
                </a:solidFill>
                <a:latin typeface="Montserrat Bold"/>
                <a:ea typeface="Montserrat Bold"/>
                <a:cs typeface="Montserrat Bold"/>
                <a:sym typeface="Montserrat Bold"/>
              </a:rPr>
              <a:t>230 V LED surface floodlight for helipads and airport areas providing glare-free, uniform surface lighting for landing and loading activities</a:t>
            </a:r>
          </a:p>
          <a:p>
            <a:pPr algn="l">
              <a:lnSpc>
                <a:spcPts val="3000"/>
              </a:lnSpc>
            </a:pPr>
          </a:p>
        </p:txBody>
      </p:sp>
      <p:sp>
        <p:nvSpPr>
          <p:cNvPr name="Freeform 9" id="9"/>
          <p:cNvSpPr/>
          <p:nvPr/>
        </p:nvSpPr>
        <p:spPr>
          <a:xfrm flipH="true" flipV="false" rot="0">
            <a:off x="8274655" y="-2943482"/>
            <a:ext cx="11422862" cy="16173963"/>
          </a:xfrm>
          <a:custGeom>
            <a:avLst/>
            <a:gdLst/>
            <a:ahLst/>
            <a:cxnLst/>
            <a:rect r="r" b="b" t="t" l="l"/>
            <a:pathLst>
              <a:path h="16173963" w="11422862">
                <a:moveTo>
                  <a:pt x="11422862" y="0"/>
                </a:moveTo>
                <a:lnTo>
                  <a:pt x="0" y="0"/>
                </a:lnTo>
                <a:lnTo>
                  <a:pt x="0" y="16173964"/>
                </a:lnTo>
                <a:lnTo>
                  <a:pt x="11422862" y="16173964"/>
                </a:lnTo>
                <a:lnTo>
                  <a:pt x="11422862" y="0"/>
                </a:lnTo>
                <a:close/>
              </a:path>
            </a:pathLst>
          </a:custGeom>
          <a:blipFill>
            <a:blip r:embed="rId3">
              <a:extLst>
                <a:ext uri="{96DAC541-7B7A-43D3-8B79-37D633B846F1}">
                  <asvg:svgBlip xmlns:asvg="http://schemas.microsoft.com/office/drawing/2016/SVG/main" r:embed="rId4"/>
                </a:ext>
              </a:extLst>
            </a:blip>
            <a:stretch>
              <a:fillRect l="0" t="0" r="0" b="0"/>
            </a:stretch>
          </a:blipFill>
        </p:spPr>
      </p:sp>
      <p:grpSp>
        <p:nvGrpSpPr>
          <p:cNvPr name="Group 10" id="10"/>
          <p:cNvGrpSpPr/>
          <p:nvPr/>
        </p:nvGrpSpPr>
        <p:grpSpPr>
          <a:xfrm rot="0">
            <a:off x="12197915" y="9345715"/>
            <a:ext cx="5862387" cy="1369850"/>
            <a:chOff x="0" y="0"/>
            <a:chExt cx="1544003" cy="360784"/>
          </a:xfrm>
        </p:grpSpPr>
        <p:sp>
          <p:nvSpPr>
            <p:cNvPr name="Freeform 11" id="11"/>
            <p:cNvSpPr/>
            <p:nvPr/>
          </p:nvSpPr>
          <p:spPr>
            <a:xfrm flipH="false" flipV="false" rot="0">
              <a:off x="0" y="0"/>
              <a:ext cx="1544003" cy="360784"/>
            </a:xfrm>
            <a:custGeom>
              <a:avLst/>
              <a:gdLst/>
              <a:ahLst/>
              <a:cxnLst/>
              <a:rect r="r" b="b" t="t" l="l"/>
              <a:pathLst>
                <a:path h="360784" w="1544003">
                  <a:moveTo>
                    <a:pt x="0" y="0"/>
                  </a:moveTo>
                  <a:lnTo>
                    <a:pt x="1544003" y="0"/>
                  </a:lnTo>
                  <a:lnTo>
                    <a:pt x="1544003" y="360784"/>
                  </a:lnTo>
                  <a:lnTo>
                    <a:pt x="0" y="360784"/>
                  </a:lnTo>
                  <a:close/>
                </a:path>
              </a:pathLst>
            </a:custGeom>
            <a:solidFill>
              <a:srgbClr val="FFFFFF"/>
            </a:solidFill>
          </p:spPr>
        </p:sp>
        <p:sp>
          <p:nvSpPr>
            <p:cNvPr name="TextBox 12" id="12"/>
            <p:cNvSpPr txBox="true"/>
            <p:nvPr/>
          </p:nvSpPr>
          <p:spPr>
            <a:xfrm>
              <a:off x="0" y="47625"/>
              <a:ext cx="1544003" cy="313159"/>
            </a:xfrm>
            <a:prstGeom prst="rect">
              <a:avLst/>
            </a:prstGeom>
          </p:spPr>
          <p:txBody>
            <a:bodyPr anchor="ctr" rtlCol="false" tIns="50800" lIns="50800" bIns="50800" rIns="50800"/>
            <a:lstStyle/>
            <a:p>
              <a:pPr algn="ctr">
                <a:lnSpc>
                  <a:spcPts val="2199"/>
                </a:lnSpc>
              </a:pPr>
            </a:p>
          </p:txBody>
        </p:sp>
      </p:grpSp>
      <p:grpSp>
        <p:nvGrpSpPr>
          <p:cNvPr name="Group 13" id="13"/>
          <p:cNvGrpSpPr/>
          <p:nvPr/>
        </p:nvGrpSpPr>
        <p:grpSpPr>
          <a:xfrm rot="0">
            <a:off x="10679982" y="0"/>
            <a:ext cx="5662200" cy="5662200"/>
            <a:chOff x="0" y="0"/>
            <a:chExt cx="812800" cy="812800"/>
          </a:xfrm>
        </p:grpSpPr>
        <p:sp>
          <p:nvSpPr>
            <p:cNvPr name="Freeform 14" id="14"/>
            <p:cNvSpPr/>
            <p:nvPr/>
          </p:nvSpPr>
          <p:spPr>
            <a:xfrm flipH="false" flipV="false" rot="0">
              <a:off x="0" y="0"/>
              <a:ext cx="812800" cy="812800"/>
            </a:xfrm>
            <a:custGeom>
              <a:avLst/>
              <a:gdLst/>
              <a:ahLst/>
              <a:cxnLst/>
              <a:rect r="r" b="b" t="t" l="l"/>
              <a:pathLst>
                <a:path h="812800" w="812800">
                  <a:moveTo>
                    <a:pt x="406400" y="0"/>
                  </a:moveTo>
                  <a:lnTo>
                    <a:pt x="812800" y="406400"/>
                  </a:lnTo>
                  <a:lnTo>
                    <a:pt x="406400" y="812800"/>
                  </a:lnTo>
                  <a:lnTo>
                    <a:pt x="0" y="406400"/>
                  </a:lnTo>
                  <a:lnTo>
                    <a:pt x="406400" y="0"/>
                  </a:lnTo>
                  <a:close/>
                </a:path>
              </a:pathLst>
            </a:custGeom>
            <a:blipFill>
              <a:blip r:embed="rId5"/>
              <a:stretch>
                <a:fillRect l="-34097" t="0" r="-34097" b="0"/>
              </a:stretch>
            </a:blipFill>
            <a:ln w="171450" cap="sq">
              <a:solidFill>
                <a:srgbClr val="1B5690"/>
              </a:solidFill>
              <a:prstDash val="solid"/>
              <a:miter/>
            </a:ln>
          </p:spPr>
        </p:sp>
      </p:grpSp>
      <p:grpSp>
        <p:nvGrpSpPr>
          <p:cNvPr name="Group 15" id="15"/>
          <p:cNvGrpSpPr/>
          <p:nvPr/>
        </p:nvGrpSpPr>
        <p:grpSpPr>
          <a:xfrm rot="0">
            <a:off x="11257247" y="3533908"/>
            <a:ext cx="8251694" cy="8251694"/>
            <a:chOff x="0" y="0"/>
            <a:chExt cx="812800" cy="812800"/>
          </a:xfrm>
        </p:grpSpPr>
        <p:sp>
          <p:nvSpPr>
            <p:cNvPr name="Freeform 16" id="16"/>
            <p:cNvSpPr/>
            <p:nvPr/>
          </p:nvSpPr>
          <p:spPr>
            <a:xfrm flipH="false" flipV="false" rot="0">
              <a:off x="0" y="0"/>
              <a:ext cx="812800" cy="812800"/>
            </a:xfrm>
            <a:custGeom>
              <a:avLst/>
              <a:gdLst/>
              <a:ahLst/>
              <a:cxnLst/>
              <a:rect r="r" b="b" t="t" l="l"/>
              <a:pathLst>
                <a:path h="812800" w="812800">
                  <a:moveTo>
                    <a:pt x="406400" y="0"/>
                  </a:moveTo>
                  <a:lnTo>
                    <a:pt x="812800" y="406400"/>
                  </a:lnTo>
                  <a:lnTo>
                    <a:pt x="406400" y="812800"/>
                  </a:lnTo>
                  <a:lnTo>
                    <a:pt x="0" y="406400"/>
                  </a:lnTo>
                  <a:lnTo>
                    <a:pt x="406400" y="0"/>
                  </a:lnTo>
                  <a:close/>
                </a:path>
              </a:pathLst>
            </a:custGeom>
            <a:blipFill>
              <a:blip r:embed="rId6"/>
              <a:stretch>
                <a:fillRect l="-14926" t="0" r="-63066" b="0"/>
              </a:stretch>
            </a:blipFill>
            <a:ln w="171450" cap="sq">
              <a:solidFill>
                <a:srgbClr val="1B5690"/>
              </a:solidFill>
              <a:prstDash val="solid"/>
              <a:miter/>
            </a:ln>
          </p:spPr>
        </p:sp>
      </p:grpSp>
      <p:sp>
        <p:nvSpPr>
          <p:cNvPr name="TextBox 17" id="17"/>
          <p:cNvSpPr txBox="true"/>
          <p:nvPr/>
        </p:nvSpPr>
        <p:spPr>
          <a:xfrm rot="0">
            <a:off x="1028700" y="876300"/>
            <a:ext cx="6515604" cy="1365251"/>
          </a:xfrm>
          <a:prstGeom prst="rect">
            <a:avLst/>
          </a:prstGeom>
        </p:spPr>
        <p:txBody>
          <a:bodyPr anchor="t" rtlCol="false" tIns="0" lIns="0" bIns="0" rIns="0">
            <a:spAutoFit/>
          </a:bodyPr>
          <a:lstStyle/>
          <a:p>
            <a:pPr algn="l">
              <a:lnSpc>
                <a:spcPts val="8000"/>
              </a:lnSpc>
            </a:pPr>
            <a:r>
              <a:rPr lang="en-US" sz="8000" spc="-576" b="true">
                <a:solidFill>
                  <a:srgbClr val="1F233F"/>
                </a:solidFill>
                <a:latin typeface="Mont Bold"/>
                <a:ea typeface="Mont Bold"/>
                <a:cs typeface="Mont Bold"/>
                <a:sym typeface="Mont Bold"/>
              </a:rPr>
              <a:t>LED lights</a:t>
            </a:r>
          </a:p>
        </p:txBody>
      </p:sp>
      <p:grpSp>
        <p:nvGrpSpPr>
          <p:cNvPr name="Group 18" id="18"/>
          <p:cNvGrpSpPr/>
          <p:nvPr/>
        </p:nvGrpSpPr>
        <p:grpSpPr>
          <a:xfrm rot="0">
            <a:off x="16744950" y="-2057400"/>
            <a:ext cx="3086100" cy="3086100"/>
            <a:chOff x="0" y="0"/>
            <a:chExt cx="812800" cy="812800"/>
          </a:xfrm>
        </p:grpSpPr>
        <p:sp>
          <p:nvSpPr>
            <p:cNvPr name="Freeform 19" id="19"/>
            <p:cNvSpPr/>
            <p:nvPr/>
          </p:nvSpPr>
          <p:spPr>
            <a:xfrm flipH="false" flipV="false" rot="0">
              <a:off x="0" y="0"/>
              <a:ext cx="812800" cy="812800"/>
            </a:xfrm>
            <a:custGeom>
              <a:avLst/>
              <a:gdLst/>
              <a:ahLst/>
              <a:cxnLst/>
              <a:rect r="r" b="b" t="t" l="l"/>
              <a:pathLst>
                <a:path h="812800" w="812800">
                  <a:moveTo>
                    <a:pt x="0" y="0"/>
                  </a:moveTo>
                  <a:lnTo>
                    <a:pt x="812800" y="0"/>
                  </a:lnTo>
                  <a:lnTo>
                    <a:pt x="812800" y="812800"/>
                  </a:lnTo>
                  <a:lnTo>
                    <a:pt x="0" y="812800"/>
                  </a:lnTo>
                  <a:close/>
                </a:path>
              </a:pathLst>
            </a:custGeom>
            <a:solidFill>
              <a:srgbClr val="FFFFFF"/>
            </a:solidFill>
          </p:spPr>
        </p:sp>
        <p:sp>
          <p:nvSpPr>
            <p:cNvPr name="TextBox 20" id="20"/>
            <p:cNvSpPr txBox="true"/>
            <p:nvPr/>
          </p:nvSpPr>
          <p:spPr>
            <a:xfrm>
              <a:off x="0" y="-57150"/>
              <a:ext cx="812800" cy="869950"/>
            </a:xfrm>
            <a:prstGeom prst="rect">
              <a:avLst/>
            </a:prstGeom>
          </p:spPr>
          <p:txBody>
            <a:bodyPr anchor="ctr" rtlCol="false" tIns="50800" lIns="50800" bIns="50800" rIns="50800"/>
            <a:lstStyle/>
            <a:p>
              <a:pPr algn="ctr">
                <a:lnSpc>
                  <a:spcPts val="2700"/>
                </a:lnSpc>
              </a:pPr>
            </a:p>
          </p:txBody>
        </p:sp>
      </p:grpSp>
      <p:sp>
        <p:nvSpPr>
          <p:cNvPr name="Freeform 21" id="21"/>
          <p:cNvSpPr/>
          <p:nvPr/>
        </p:nvSpPr>
        <p:spPr>
          <a:xfrm flipH="false" flipV="false" rot="0">
            <a:off x="781020" y="3985980"/>
            <a:ext cx="3046155" cy="2032805"/>
          </a:xfrm>
          <a:custGeom>
            <a:avLst/>
            <a:gdLst/>
            <a:ahLst/>
            <a:cxnLst/>
            <a:rect r="r" b="b" t="t" l="l"/>
            <a:pathLst>
              <a:path h="2032805" w="3046155">
                <a:moveTo>
                  <a:pt x="0" y="0"/>
                </a:moveTo>
                <a:lnTo>
                  <a:pt x="3046154" y="0"/>
                </a:lnTo>
                <a:lnTo>
                  <a:pt x="3046154" y="2032805"/>
                </a:lnTo>
                <a:lnTo>
                  <a:pt x="0" y="2032805"/>
                </a:lnTo>
                <a:lnTo>
                  <a:pt x="0" y="0"/>
                </a:lnTo>
                <a:close/>
              </a:path>
            </a:pathLst>
          </a:custGeom>
          <a:blipFill>
            <a:blip r:embed="rId7"/>
            <a:stretch>
              <a:fillRect l="0" t="0" r="0" b="0"/>
            </a:stretch>
          </a:blipFill>
        </p:spPr>
      </p:sp>
    </p:spTree>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2700000">
            <a:off x="11380787" y="8171147"/>
            <a:ext cx="5983573" cy="5090926"/>
            <a:chOff x="0" y="0"/>
            <a:chExt cx="1575920" cy="1340820"/>
          </a:xfrm>
        </p:grpSpPr>
        <p:sp>
          <p:nvSpPr>
            <p:cNvPr name="Freeform 3" id="3"/>
            <p:cNvSpPr/>
            <p:nvPr/>
          </p:nvSpPr>
          <p:spPr>
            <a:xfrm flipH="false" flipV="false" rot="0">
              <a:off x="0" y="0"/>
              <a:ext cx="1575920" cy="1340820"/>
            </a:xfrm>
            <a:custGeom>
              <a:avLst/>
              <a:gdLst/>
              <a:ahLst/>
              <a:cxnLst/>
              <a:rect r="r" b="b" t="t" l="l"/>
              <a:pathLst>
                <a:path h="1340820" w="1575920">
                  <a:moveTo>
                    <a:pt x="0" y="0"/>
                  </a:moveTo>
                  <a:lnTo>
                    <a:pt x="1575920" y="0"/>
                  </a:lnTo>
                  <a:lnTo>
                    <a:pt x="1575920" y="1340820"/>
                  </a:lnTo>
                  <a:lnTo>
                    <a:pt x="0" y="1340820"/>
                  </a:lnTo>
                  <a:close/>
                </a:path>
              </a:pathLst>
            </a:custGeom>
            <a:solidFill>
              <a:srgbClr val="FFFFFF"/>
            </a:solidFill>
          </p:spPr>
        </p:sp>
        <p:sp>
          <p:nvSpPr>
            <p:cNvPr name="TextBox 4" id="4"/>
            <p:cNvSpPr txBox="true"/>
            <p:nvPr/>
          </p:nvSpPr>
          <p:spPr>
            <a:xfrm>
              <a:off x="0" y="47625"/>
              <a:ext cx="1575920" cy="1293195"/>
            </a:xfrm>
            <a:prstGeom prst="rect">
              <a:avLst/>
            </a:prstGeom>
          </p:spPr>
          <p:txBody>
            <a:bodyPr anchor="ctr" rtlCol="false" tIns="50800" lIns="50800" bIns="50800" rIns="50800"/>
            <a:lstStyle/>
            <a:p>
              <a:pPr algn="ctr">
                <a:lnSpc>
                  <a:spcPts val="2199"/>
                </a:lnSpc>
              </a:pPr>
            </a:p>
          </p:txBody>
        </p:sp>
      </p:grpSp>
      <p:sp>
        <p:nvSpPr>
          <p:cNvPr name="TextBox 5" id="5"/>
          <p:cNvSpPr txBox="true"/>
          <p:nvPr/>
        </p:nvSpPr>
        <p:spPr>
          <a:xfrm rot="0">
            <a:off x="1079187" y="2574081"/>
            <a:ext cx="9071448" cy="342265"/>
          </a:xfrm>
          <a:prstGeom prst="rect">
            <a:avLst/>
          </a:prstGeom>
        </p:spPr>
        <p:txBody>
          <a:bodyPr anchor="t" rtlCol="false" tIns="0" lIns="0" bIns="0" rIns="0">
            <a:spAutoFit/>
          </a:bodyPr>
          <a:lstStyle/>
          <a:p>
            <a:pPr algn="just">
              <a:lnSpc>
                <a:spcPts val="2600"/>
              </a:lnSpc>
            </a:pPr>
            <a:r>
              <a:rPr lang="en-US" b="true" sz="2600" i="true" spc="-67">
                <a:solidFill>
                  <a:srgbClr val="1F233F"/>
                </a:solidFill>
                <a:latin typeface="Montserrat Bold Italics"/>
                <a:ea typeface="Montserrat Bold Italics"/>
                <a:cs typeface="Montserrat Bold Italics"/>
                <a:sym typeface="Montserrat Bold Italics"/>
              </a:rPr>
              <a:t>Elevated LED lights</a:t>
            </a:r>
          </a:p>
        </p:txBody>
      </p:sp>
      <p:sp>
        <p:nvSpPr>
          <p:cNvPr name="Freeform 6" id="6"/>
          <p:cNvSpPr/>
          <p:nvPr/>
        </p:nvSpPr>
        <p:spPr>
          <a:xfrm flipH="true" flipV="false" rot="0">
            <a:off x="8274655" y="-2943482"/>
            <a:ext cx="11422862" cy="16173963"/>
          </a:xfrm>
          <a:custGeom>
            <a:avLst/>
            <a:gdLst/>
            <a:ahLst/>
            <a:cxnLst/>
            <a:rect r="r" b="b" t="t" l="l"/>
            <a:pathLst>
              <a:path h="16173963" w="11422862">
                <a:moveTo>
                  <a:pt x="11422862" y="0"/>
                </a:moveTo>
                <a:lnTo>
                  <a:pt x="0" y="0"/>
                </a:lnTo>
                <a:lnTo>
                  <a:pt x="0" y="16173964"/>
                </a:lnTo>
                <a:lnTo>
                  <a:pt x="11422862" y="16173964"/>
                </a:lnTo>
                <a:lnTo>
                  <a:pt x="11422862"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7" id="7"/>
          <p:cNvGrpSpPr/>
          <p:nvPr/>
        </p:nvGrpSpPr>
        <p:grpSpPr>
          <a:xfrm rot="0">
            <a:off x="12197915" y="9345715"/>
            <a:ext cx="5862387" cy="1369850"/>
            <a:chOff x="0" y="0"/>
            <a:chExt cx="1544003" cy="360784"/>
          </a:xfrm>
        </p:grpSpPr>
        <p:sp>
          <p:nvSpPr>
            <p:cNvPr name="Freeform 8" id="8"/>
            <p:cNvSpPr/>
            <p:nvPr/>
          </p:nvSpPr>
          <p:spPr>
            <a:xfrm flipH="false" flipV="false" rot="0">
              <a:off x="0" y="0"/>
              <a:ext cx="1544003" cy="360784"/>
            </a:xfrm>
            <a:custGeom>
              <a:avLst/>
              <a:gdLst/>
              <a:ahLst/>
              <a:cxnLst/>
              <a:rect r="r" b="b" t="t" l="l"/>
              <a:pathLst>
                <a:path h="360784" w="1544003">
                  <a:moveTo>
                    <a:pt x="0" y="0"/>
                  </a:moveTo>
                  <a:lnTo>
                    <a:pt x="1544003" y="0"/>
                  </a:lnTo>
                  <a:lnTo>
                    <a:pt x="1544003" y="360784"/>
                  </a:lnTo>
                  <a:lnTo>
                    <a:pt x="0" y="360784"/>
                  </a:lnTo>
                  <a:close/>
                </a:path>
              </a:pathLst>
            </a:custGeom>
            <a:solidFill>
              <a:srgbClr val="FFFFFF"/>
            </a:solidFill>
          </p:spPr>
        </p:sp>
        <p:sp>
          <p:nvSpPr>
            <p:cNvPr name="TextBox 9" id="9"/>
            <p:cNvSpPr txBox="true"/>
            <p:nvPr/>
          </p:nvSpPr>
          <p:spPr>
            <a:xfrm>
              <a:off x="0" y="47625"/>
              <a:ext cx="1544003" cy="313159"/>
            </a:xfrm>
            <a:prstGeom prst="rect">
              <a:avLst/>
            </a:prstGeom>
          </p:spPr>
          <p:txBody>
            <a:bodyPr anchor="ctr" rtlCol="false" tIns="50800" lIns="50800" bIns="50800" rIns="50800"/>
            <a:lstStyle/>
            <a:p>
              <a:pPr algn="ctr">
                <a:lnSpc>
                  <a:spcPts val="2199"/>
                </a:lnSpc>
              </a:pPr>
            </a:p>
          </p:txBody>
        </p:sp>
      </p:grpSp>
      <p:grpSp>
        <p:nvGrpSpPr>
          <p:cNvPr name="Group 10" id="10"/>
          <p:cNvGrpSpPr/>
          <p:nvPr/>
        </p:nvGrpSpPr>
        <p:grpSpPr>
          <a:xfrm rot="0">
            <a:off x="10679982" y="0"/>
            <a:ext cx="5662200" cy="5662200"/>
            <a:chOff x="0" y="0"/>
            <a:chExt cx="812800" cy="812800"/>
          </a:xfrm>
        </p:grpSpPr>
        <p:sp>
          <p:nvSpPr>
            <p:cNvPr name="Freeform 11" id="11"/>
            <p:cNvSpPr/>
            <p:nvPr/>
          </p:nvSpPr>
          <p:spPr>
            <a:xfrm flipH="false" flipV="false" rot="0">
              <a:off x="0" y="0"/>
              <a:ext cx="812800" cy="812800"/>
            </a:xfrm>
            <a:custGeom>
              <a:avLst/>
              <a:gdLst/>
              <a:ahLst/>
              <a:cxnLst/>
              <a:rect r="r" b="b" t="t" l="l"/>
              <a:pathLst>
                <a:path h="812800" w="812800">
                  <a:moveTo>
                    <a:pt x="406400" y="0"/>
                  </a:moveTo>
                  <a:lnTo>
                    <a:pt x="812800" y="406400"/>
                  </a:lnTo>
                  <a:lnTo>
                    <a:pt x="406400" y="812800"/>
                  </a:lnTo>
                  <a:lnTo>
                    <a:pt x="0" y="406400"/>
                  </a:lnTo>
                  <a:lnTo>
                    <a:pt x="406400" y="0"/>
                  </a:lnTo>
                  <a:close/>
                </a:path>
              </a:pathLst>
            </a:custGeom>
            <a:blipFill>
              <a:blip r:embed="rId4"/>
              <a:stretch>
                <a:fillRect l="-34097" t="0" r="-34097" b="0"/>
              </a:stretch>
            </a:blipFill>
            <a:ln w="171450" cap="sq">
              <a:solidFill>
                <a:srgbClr val="1B5690"/>
              </a:solidFill>
              <a:prstDash val="solid"/>
              <a:miter/>
            </a:ln>
          </p:spPr>
        </p:sp>
      </p:grpSp>
      <p:grpSp>
        <p:nvGrpSpPr>
          <p:cNvPr name="Group 12" id="12"/>
          <p:cNvGrpSpPr/>
          <p:nvPr/>
        </p:nvGrpSpPr>
        <p:grpSpPr>
          <a:xfrm rot="0">
            <a:off x="11257247" y="3533908"/>
            <a:ext cx="8251694" cy="8251694"/>
            <a:chOff x="0" y="0"/>
            <a:chExt cx="812800" cy="812800"/>
          </a:xfrm>
        </p:grpSpPr>
        <p:sp>
          <p:nvSpPr>
            <p:cNvPr name="Freeform 13" id="13"/>
            <p:cNvSpPr/>
            <p:nvPr/>
          </p:nvSpPr>
          <p:spPr>
            <a:xfrm flipH="false" flipV="false" rot="0">
              <a:off x="0" y="0"/>
              <a:ext cx="812800" cy="812800"/>
            </a:xfrm>
            <a:custGeom>
              <a:avLst/>
              <a:gdLst/>
              <a:ahLst/>
              <a:cxnLst/>
              <a:rect r="r" b="b" t="t" l="l"/>
              <a:pathLst>
                <a:path h="812800" w="812800">
                  <a:moveTo>
                    <a:pt x="406400" y="0"/>
                  </a:moveTo>
                  <a:lnTo>
                    <a:pt x="812800" y="406400"/>
                  </a:lnTo>
                  <a:lnTo>
                    <a:pt x="406400" y="812800"/>
                  </a:lnTo>
                  <a:lnTo>
                    <a:pt x="0" y="406400"/>
                  </a:lnTo>
                  <a:lnTo>
                    <a:pt x="406400" y="0"/>
                  </a:lnTo>
                  <a:close/>
                </a:path>
              </a:pathLst>
            </a:custGeom>
            <a:blipFill>
              <a:blip r:embed="rId5"/>
              <a:stretch>
                <a:fillRect l="-14926" t="0" r="-63066" b="0"/>
              </a:stretch>
            </a:blipFill>
            <a:ln w="171450" cap="sq">
              <a:solidFill>
                <a:srgbClr val="1B5690"/>
              </a:solidFill>
              <a:prstDash val="solid"/>
              <a:miter/>
            </a:ln>
          </p:spPr>
        </p:sp>
      </p:grpSp>
      <p:sp>
        <p:nvSpPr>
          <p:cNvPr name="TextBox 14" id="14"/>
          <p:cNvSpPr txBox="true"/>
          <p:nvPr/>
        </p:nvSpPr>
        <p:spPr>
          <a:xfrm rot="0">
            <a:off x="1028700" y="876300"/>
            <a:ext cx="6515604" cy="1365251"/>
          </a:xfrm>
          <a:prstGeom prst="rect">
            <a:avLst/>
          </a:prstGeom>
        </p:spPr>
        <p:txBody>
          <a:bodyPr anchor="t" rtlCol="false" tIns="0" lIns="0" bIns="0" rIns="0">
            <a:spAutoFit/>
          </a:bodyPr>
          <a:lstStyle/>
          <a:p>
            <a:pPr algn="l">
              <a:lnSpc>
                <a:spcPts val="8000"/>
              </a:lnSpc>
            </a:pPr>
            <a:r>
              <a:rPr lang="en-US" sz="8000" spc="-576" b="true">
                <a:solidFill>
                  <a:srgbClr val="1F233F"/>
                </a:solidFill>
                <a:latin typeface="Mont Bold"/>
                <a:ea typeface="Mont Bold"/>
                <a:cs typeface="Mont Bold"/>
                <a:sym typeface="Mont Bold"/>
              </a:rPr>
              <a:t>LED lights</a:t>
            </a:r>
          </a:p>
        </p:txBody>
      </p:sp>
      <p:grpSp>
        <p:nvGrpSpPr>
          <p:cNvPr name="Group 15" id="15"/>
          <p:cNvGrpSpPr/>
          <p:nvPr/>
        </p:nvGrpSpPr>
        <p:grpSpPr>
          <a:xfrm rot="0">
            <a:off x="264603" y="3359753"/>
            <a:ext cx="4106246" cy="2645492"/>
            <a:chOff x="0" y="0"/>
            <a:chExt cx="5474995" cy="3527323"/>
          </a:xfrm>
        </p:grpSpPr>
        <p:sp>
          <p:nvSpPr>
            <p:cNvPr name="Freeform 16" id="16"/>
            <p:cNvSpPr/>
            <p:nvPr/>
          </p:nvSpPr>
          <p:spPr>
            <a:xfrm flipH="false" flipV="false" rot="0">
              <a:off x="0" y="0"/>
              <a:ext cx="3508181" cy="3527323"/>
            </a:xfrm>
            <a:custGeom>
              <a:avLst/>
              <a:gdLst/>
              <a:ahLst/>
              <a:cxnLst/>
              <a:rect r="r" b="b" t="t" l="l"/>
              <a:pathLst>
                <a:path h="3527323" w="3508181">
                  <a:moveTo>
                    <a:pt x="0" y="0"/>
                  </a:moveTo>
                  <a:lnTo>
                    <a:pt x="3508181" y="0"/>
                  </a:lnTo>
                  <a:lnTo>
                    <a:pt x="3508181" y="3527323"/>
                  </a:lnTo>
                  <a:lnTo>
                    <a:pt x="0" y="3527323"/>
                  </a:lnTo>
                  <a:lnTo>
                    <a:pt x="0" y="0"/>
                  </a:lnTo>
                  <a:close/>
                </a:path>
              </a:pathLst>
            </a:custGeom>
            <a:blipFill>
              <a:blip r:embed="rId6"/>
              <a:stretch>
                <a:fillRect l="-272" t="0" r="-272" b="0"/>
              </a:stretch>
            </a:blipFill>
          </p:spPr>
        </p:sp>
        <p:sp>
          <p:nvSpPr>
            <p:cNvPr name="Freeform 17" id="17"/>
            <p:cNvSpPr/>
            <p:nvPr/>
          </p:nvSpPr>
          <p:spPr>
            <a:xfrm flipH="false" flipV="false" rot="0">
              <a:off x="1541833" y="728649"/>
              <a:ext cx="2783487" cy="2798674"/>
            </a:xfrm>
            <a:custGeom>
              <a:avLst/>
              <a:gdLst/>
              <a:ahLst/>
              <a:cxnLst/>
              <a:rect r="r" b="b" t="t" l="l"/>
              <a:pathLst>
                <a:path h="2798674" w="2783487">
                  <a:moveTo>
                    <a:pt x="0" y="0"/>
                  </a:moveTo>
                  <a:lnTo>
                    <a:pt x="2783487" y="0"/>
                  </a:lnTo>
                  <a:lnTo>
                    <a:pt x="2783487" y="2798674"/>
                  </a:lnTo>
                  <a:lnTo>
                    <a:pt x="0" y="2798674"/>
                  </a:lnTo>
                  <a:lnTo>
                    <a:pt x="0" y="0"/>
                  </a:lnTo>
                  <a:close/>
                </a:path>
              </a:pathLst>
            </a:custGeom>
            <a:blipFill>
              <a:blip r:embed="rId7"/>
              <a:stretch>
                <a:fillRect l="-272" t="0" r="-272" b="0"/>
              </a:stretch>
            </a:blipFill>
          </p:spPr>
        </p:sp>
        <p:sp>
          <p:nvSpPr>
            <p:cNvPr name="Freeform 18" id="18"/>
            <p:cNvSpPr/>
            <p:nvPr/>
          </p:nvSpPr>
          <p:spPr>
            <a:xfrm flipH="false" flipV="false" rot="0">
              <a:off x="2691508" y="728649"/>
              <a:ext cx="2783487" cy="2798674"/>
            </a:xfrm>
            <a:custGeom>
              <a:avLst/>
              <a:gdLst/>
              <a:ahLst/>
              <a:cxnLst/>
              <a:rect r="r" b="b" t="t" l="l"/>
              <a:pathLst>
                <a:path h="2798674" w="2783487">
                  <a:moveTo>
                    <a:pt x="0" y="0"/>
                  </a:moveTo>
                  <a:lnTo>
                    <a:pt x="2783487" y="0"/>
                  </a:lnTo>
                  <a:lnTo>
                    <a:pt x="2783487" y="2798674"/>
                  </a:lnTo>
                  <a:lnTo>
                    <a:pt x="0" y="2798674"/>
                  </a:lnTo>
                  <a:lnTo>
                    <a:pt x="0" y="0"/>
                  </a:lnTo>
                  <a:close/>
                </a:path>
              </a:pathLst>
            </a:custGeom>
            <a:blipFill>
              <a:blip r:embed="rId8"/>
              <a:stretch>
                <a:fillRect l="-272" t="0" r="-272" b="0"/>
              </a:stretch>
            </a:blipFill>
          </p:spPr>
        </p:sp>
      </p:grpSp>
      <p:sp>
        <p:nvSpPr>
          <p:cNvPr name="Freeform 19" id="19"/>
          <p:cNvSpPr/>
          <p:nvPr/>
        </p:nvSpPr>
        <p:spPr>
          <a:xfrm flipH="true" flipV="false" rot="0">
            <a:off x="343859" y="5244456"/>
            <a:ext cx="4014989" cy="7137759"/>
          </a:xfrm>
          <a:custGeom>
            <a:avLst/>
            <a:gdLst/>
            <a:ahLst/>
            <a:cxnLst/>
            <a:rect r="r" b="b" t="t" l="l"/>
            <a:pathLst>
              <a:path h="7137759" w="4014989">
                <a:moveTo>
                  <a:pt x="4014990" y="0"/>
                </a:moveTo>
                <a:lnTo>
                  <a:pt x="0" y="0"/>
                </a:lnTo>
                <a:lnTo>
                  <a:pt x="0" y="7137759"/>
                </a:lnTo>
                <a:lnTo>
                  <a:pt x="4014990" y="7137759"/>
                </a:lnTo>
                <a:lnTo>
                  <a:pt x="4014990" y="0"/>
                </a:lnTo>
                <a:close/>
              </a:path>
            </a:pathLst>
          </a:custGeom>
          <a:blipFill>
            <a:blip r:embed="rId9"/>
            <a:stretch>
              <a:fillRect l="0" t="0" r="0" b="0"/>
            </a:stretch>
          </a:blipFill>
        </p:spPr>
      </p:sp>
      <p:sp>
        <p:nvSpPr>
          <p:cNvPr name="TextBox 20" id="20"/>
          <p:cNvSpPr txBox="true"/>
          <p:nvPr/>
        </p:nvSpPr>
        <p:spPr>
          <a:xfrm rot="0">
            <a:off x="4437523" y="3680695"/>
            <a:ext cx="6741049" cy="2806700"/>
          </a:xfrm>
          <a:prstGeom prst="rect">
            <a:avLst/>
          </a:prstGeom>
        </p:spPr>
        <p:txBody>
          <a:bodyPr anchor="t" rtlCol="false" tIns="0" lIns="0" bIns="0" rIns="0">
            <a:spAutoFit/>
          </a:bodyPr>
          <a:lstStyle/>
          <a:p>
            <a:pPr algn="l">
              <a:lnSpc>
                <a:spcPts val="2800"/>
              </a:lnSpc>
            </a:pPr>
            <a:r>
              <a:rPr lang="en-US" sz="2000" b="true">
                <a:solidFill>
                  <a:srgbClr val="0A1E32"/>
                </a:solidFill>
                <a:latin typeface="Montserrat Bold"/>
                <a:ea typeface="Montserrat Bold"/>
                <a:cs typeface="Montserrat Bold"/>
                <a:sym typeface="Montserrat Bold"/>
              </a:rPr>
              <a:t>TLE20 (AIRPORTS/HELIPORTS)</a:t>
            </a:r>
          </a:p>
          <a:p>
            <a:pPr algn="l">
              <a:lnSpc>
                <a:spcPts val="2800"/>
              </a:lnSpc>
            </a:pPr>
            <a:r>
              <a:rPr lang="en-US" sz="2000" b="true">
                <a:solidFill>
                  <a:srgbClr val="737373"/>
                </a:solidFill>
                <a:latin typeface="Montserrat Bold"/>
                <a:ea typeface="Montserrat Bold"/>
                <a:cs typeface="Montserrat Bold"/>
                <a:sym typeface="Montserrat Bold"/>
              </a:rPr>
              <a:t>6,6 A/2,2 A/230 V LED omnidirectional/directional</a:t>
            </a:r>
          </a:p>
          <a:p>
            <a:pPr algn="l">
              <a:lnSpc>
                <a:spcPts val="2800"/>
              </a:lnSpc>
            </a:pPr>
            <a:r>
              <a:rPr lang="en-US" sz="2000" b="true">
                <a:solidFill>
                  <a:srgbClr val="737373"/>
                </a:solidFill>
                <a:latin typeface="Montserrat Bold"/>
                <a:ea typeface="Montserrat Bold"/>
                <a:cs typeface="Montserrat Bold"/>
                <a:sym typeface="Montserrat Bold"/>
              </a:rPr>
              <a:t>low/medium intensity lights for stationary/portable use</a:t>
            </a:r>
          </a:p>
          <a:p>
            <a:pPr algn="l">
              <a:lnSpc>
                <a:spcPts val="2800"/>
              </a:lnSpc>
            </a:pPr>
          </a:p>
          <a:p>
            <a:pPr algn="l" marL="431801" indent="-215900" lvl="1">
              <a:lnSpc>
                <a:spcPts val="2800"/>
              </a:lnSpc>
              <a:buFont typeface="Arial"/>
              <a:buChar char="•"/>
            </a:pPr>
            <a:r>
              <a:rPr lang="en-US" b="true" sz="2000">
                <a:solidFill>
                  <a:srgbClr val="737373"/>
                </a:solidFill>
                <a:latin typeface="Montserrat Bold"/>
                <a:ea typeface="Montserrat Bold"/>
                <a:cs typeface="Montserrat Bold"/>
                <a:sym typeface="Montserrat Bold"/>
              </a:rPr>
              <a:t>APP, END, FATO, HAPP, RWY, THR, THREND, TLOF, TWY</a:t>
            </a:r>
          </a:p>
          <a:p>
            <a:pPr algn="l">
              <a:lnSpc>
                <a:spcPts val="2800"/>
              </a:lnSpc>
              <a:spcBef>
                <a:spcPct val="0"/>
              </a:spcBef>
            </a:pPr>
          </a:p>
        </p:txBody>
      </p:sp>
      <p:sp>
        <p:nvSpPr>
          <p:cNvPr name="TextBox 21" id="21"/>
          <p:cNvSpPr txBox="true"/>
          <p:nvPr/>
        </p:nvSpPr>
        <p:spPr>
          <a:xfrm rot="0">
            <a:off x="4437523" y="7235622"/>
            <a:ext cx="6201348" cy="2266950"/>
          </a:xfrm>
          <a:prstGeom prst="rect">
            <a:avLst/>
          </a:prstGeom>
        </p:spPr>
        <p:txBody>
          <a:bodyPr anchor="t" rtlCol="false" tIns="0" lIns="0" bIns="0" rIns="0">
            <a:spAutoFit/>
          </a:bodyPr>
          <a:lstStyle/>
          <a:p>
            <a:pPr algn="l">
              <a:lnSpc>
                <a:spcPts val="3000"/>
              </a:lnSpc>
            </a:pPr>
            <a:r>
              <a:rPr lang="en-US" sz="2000" b="true">
                <a:solidFill>
                  <a:srgbClr val="0A1E32"/>
                </a:solidFill>
                <a:latin typeface="Montserrat Bold"/>
                <a:ea typeface="Montserrat Bold"/>
                <a:cs typeface="Montserrat Bold"/>
                <a:sym typeface="Montserrat Bold"/>
              </a:rPr>
              <a:t>TLE27 (AIRPORTS)</a:t>
            </a:r>
          </a:p>
          <a:p>
            <a:pPr algn="l">
              <a:lnSpc>
                <a:spcPts val="3000"/>
              </a:lnSpc>
            </a:pPr>
            <a:r>
              <a:rPr lang="en-US" sz="2000" b="true">
                <a:solidFill>
                  <a:srgbClr val="737373"/>
                </a:solidFill>
                <a:latin typeface="Montserrat Bold"/>
                <a:ea typeface="Montserrat Bold"/>
                <a:cs typeface="Montserrat Bold"/>
                <a:sym typeface="Montserrat Bold"/>
              </a:rPr>
              <a:t>6,6 A/2,2 A LED directional high intensity </a:t>
            </a:r>
          </a:p>
          <a:p>
            <a:pPr algn="l">
              <a:lnSpc>
                <a:spcPts val="3000"/>
              </a:lnSpc>
            </a:pPr>
            <a:r>
              <a:rPr lang="en-US" sz="2000" b="true">
                <a:solidFill>
                  <a:srgbClr val="737373"/>
                </a:solidFill>
                <a:latin typeface="Montserrat Bold"/>
                <a:ea typeface="Montserrat Bold"/>
                <a:cs typeface="Montserrat Bold"/>
                <a:sym typeface="Montserrat Bold"/>
              </a:rPr>
              <a:t>lights for CAT I-III</a:t>
            </a:r>
          </a:p>
          <a:p>
            <a:pPr algn="l">
              <a:lnSpc>
                <a:spcPts val="3000"/>
              </a:lnSpc>
            </a:pPr>
          </a:p>
          <a:p>
            <a:pPr algn="l" marL="431801" indent="-215900" lvl="1">
              <a:lnSpc>
                <a:spcPts val="3000"/>
              </a:lnSpc>
              <a:buFont typeface="Arial"/>
              <a:buChar char="•"/>
            </a:pPr>
            <a:r>
              <a:rPr lang="en-US" b="true" sz="2000">
                <a:solidFill>
                  <a:srgbClr val="737373"/>
                </a:solidFill>
                <a:latin typeface="Montserrat Bold"/>
                <a:ea typeface="Montserrat Bold"/>
                <a:cs typeface="Montserrat Bold"/>
                <a:sym typeface="Montserrat Bold"/>
              </a:rPr>
              <a:t>RGL</a:t>
            </a:r>
          </a:p>
          <a:p>
            <a:pPr algn="l">
              <a:lnSpc>
                <a:spcPts val="3000"/>
              </a:lnSpc>
            </a:pPr>
          </a:p>
        </p:txBody>
      </p:sp>
      <p:grpSp>
        <p:nvGrpSpPr>
          <p:cNvPr name="Group 22" id="22"/>
          <p:cNvGrpSpPr/>
          <p:nvPr/>
        </p:nvGrpSpPr>
        <p:grpSpPr>
          <a:xfrm rot="0">
            <a:off x="16744950" y="-2057400"/>
            <a:ext cx="3086100" cy="3086100"/>
            <a:chOff x="0" y="0"/>
            <a:chExt cx="812800" cy="812800"/>
          </a:xfrm>
        </p:grpSpPr>
        <p:sp>
          <p:nvSpPr>
            <p:cNvPr name="Freeform 23" id="23"/>
            <p:cNvSpPr/>
            <p:nvPr/>
          </p:nvSpPr>
          <p:spPr>
            <a:xfrm flipH="false" flipV="false" rot="0">
              <a:off x="0" y="0"/>
              <a:ext cx="812800" cy="812800"/>
            </a:xfrm>
            <a:custGeom>
              <a:avLst/>
              <a:gdLst/>
              <a:ahLst/>
              <a:cxnLst/>
              <a:rect r="r" b="b" t="t" l="l"/>
              <a:pathLst>
                <a:path h="812800" w="812800">
                  <a:moveTo>
                    <a:pt x="0" y="0"/>
                  </a:moveTo>
                  <a:lnTo>
                    <a:pt x="812800" y="0"/>
                  </a:lnTo>
                  <a:lnTo>
                    <a:pt x="812800" y="812800"/>
                  </a:lnTo>
                  <a:lnTo>
                    <a:pt x="0" y="812800"/>
                  </a:lnTo>
                  <a:close/>
                </a:path>
              </a:pathLst>
            </a:custGeom>
            <a:solidFill>
              <a:srgbClr val="FFFFFF"/>
            </a:solidFill>
          </p:spPr>
        </p:sp>
        <p:sp>
          <p:nvSpPr>
            <p:cNvPr name="TextBox 24" id="24"/>
            <p:cNvSpPr txBox="true"/>
            <p:nvPr/>
          </p:nvSpPr>
          <p:spPr>
            <a:xfrm>
              <a:off x="0" y="-57150"/>
              <a:ext cx="812800" cy="869950"/>
            </a:xfrm>
            <a:prstGeom prst="rect">
              <a:avLst/>
            </a:prstGeom>
          </p:spPr>
          <p:txBody>
            <a:bodyPr anchor="ctr" rtlCol="false" tIns="50800" lIns="50800" bIns="50800" rIns="50800"/>
            <a:lstStyle/>
            <a:p>
              <a:pPr algn="ctr">
                <a:lnSpc>
                  <a:spcPts val="2700"/>
                </a:lnSpc>
              </a:pPr>
            </a:p>
          </p:txBody>
        </p:sp>
      </p:grpSp>
    </p:spTree>
  </p:cSld>
  <p:clrMapOvr>
    <a:masterClrMapping/>
  </p:clrMapOvr>
</p:sld>
</file>

<file path=ppt/slides/slide1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2700000">
            <a:off x="11380787" y="8171147"/>
            <a:ext cx="5983573" cy="5090926"/>
            <a:chOff x="0" y="0"/>
            <a:chExt cx="1575920" cy="1340820"/>
          </a:xfrm>
        </p:grpSpPr>
        <p:sp>
          <p:nvSpPr>
            <p:cNvPr name="Freeform 3" id="3"/>
            <p:cNvSpPr/>
            <p:nvPr/>
          </p:nvSpPr>
          <p:spPr>
            <a:xfrm flipH="false" flipV="false" rot="0">
              <a:off x="0" y="0"/>
              <a:ext cx="1575920" cy="1340820"/>
            </a:xfrm>
            <a:custGeom>
              <a:avLst/>
              <a:gdLst/>
              <a:ahLst/>
              <a:cxnLst/>
              <a:rect r="r" b="b" t="t" l="l"/>
              <a:pathLst>
                <a:path h="1340820" w="1575920">
                  <a:moveTo>
                    <a:pt x="0" y="0"/>
                  </a:moveTo>
                  <a:lnTo>
                    <a:pt x="1575920" y="0"/>
                  </a:lnTo>
                  <a:lnTo>
                    <a:pt x="1575920" y="1340820"/>
                  </a:lnTo>
                  <a:lnTo>
                    <a:pt x="0" y="1340820"/>
                  </a:lnTo>
                  <a:close/>
                </a:path>
              </a:pathLst>
            </a:custGeom>
            <a:solidFill>
              <a:srgbClr val="FFFFFF"/>
            </a:solidFill>
          </p:spPr>
        </p:sp>
        <p:sp>
          <p:nvSpPr>
            <p:cNvPr name="TextBox 4" id="4"/>
            <p:cNvSpPr txBox="true"/>
            <p:nvPr/>
          </p:nvSpPr>
          <p:spPr>
            <a:xfrm>
              <a:off x="0" y="47625"/>
              <a:ext cx="1575920" cy="1293195"/>
            </a:xfrm>
            <a:prstGeom prst="rect">
              <a:avLst/>
            </a:prstGeom>
          </p:spPr>
          <p:txBody>
            <a:bodyPr anchor="ctr" rtlCol="false" tIns="50800" lIns="50800" bIns="50800" rIns="50800"/>
            <a:lstStyle/>
            <a:p>
              <a:pPr algn="ctr">
                <a:lnSpc>
                  <a:spcPts val="2199"/>
                </a:lnSpc>
              </a:pPr>
            </a:p>
          </p:txBody>
        </p:sp>
      </p:grpSp>
      <p:sp>
        <p:nvSpPr>
          <p:cNvPr name="TextBox 5" id="5"/>
          <p:cNvSpPr txBox="true"/>
          <p:nvPr/>
        </p:nvSpPr>
        <p:spPr>
          <a:xfrm rot="0">
            <a:off x="1079187" y="2574081"/>
            <a:ext cx="9071448" cy="342265"/>
          </a:xfrm>
          <a:prstGeom prst="rect">
            <a:avLst/>
          </a:prstGeom>
        </p:spPr>
        <p:txBody>
          <a:bodyPr anchor="t" rtlCol="false" tIns="0" lIns="0" bIns="0" rIns="0">
            <a:spAutoFit/>
          </a:bodyPr>
          <a:lstStyle/>
          <a:p>
            <a:pPr algn="just">
              <a:lnSpc>
                <a:spcPts val="2600"/>
              </a:lnSpc>
            </a:pPr>
            <a:r>
              <a:rPr lang="en-US" b="true" sz="2600" i="true" spc="-67">
                <a:solidFill>
                  <a:srgbClr val="1F233F"/>
                </a:solidFill>
                <a:latin typeface="Montserrat Bold Italics"/>
                <a:ea typeface="Montserrat Bold Italics"/>
                <a:cs typeface="Montserrat Bold Italics"/>
                <a:sym typeface="Montserrat Bold Italics"/>
              </a:rPr>
              <a:t>Elevated LED lights</a:t>
            </a:r>
          </a:p>
        </p:txBody>
      </p:sp>
      <p:sp>
        <p:nvSpPr>
          <p:cNvPr name="Freeform 6" id="6"/>
          <p:cNvSpPr/>
          <p:nvPr/>
        </p:nvSpPr>
        <p:spPr>
          <a:xfrm flipH="true" flipV="false" rot="0">
            <a:off x="8274655" y="-2943482"/>
            <a:ext cx="11422862" cy="16173963"/>
          </a:xfrm>
          <a:custGeom>
            <a:avLst/>
            <a:gdLst/>
            <a:ahLst/>
            <a:cxnLst/>
            <a:rect r="r" b="b" t="t" l="l"/>
            <a:pathLst>
              <a:path h="16173963" w="11422862">
                <a:moveTo>
                  <a:pt x="11422862" y="0"/>
                </a:moveTo>
                <a:lnTo>
                  <a:pt x="0" y="0"/>
                </a:lnTo>
                <a:lnTo>
                  <a:pt x="0" y="16173964"/>
                </a:lnTo>
                <a:lnTo>
                  <a:pt x="11422862" y="16173964"/>
                </a:lnTo>
                <a:lnTo>
                  <a:pt x="11422862"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7" id="7"/>
          <p:cNvGrpSpPr/>
          <p:nvPr/>
        </p:nvGrpSpPr>
        <p:grpSpPr>
          <a:xfrm rot="0">
            <a:off x="12197915" y="9345715"/>
            <a:ext cx="5862387" cy="1369850"/>
            <a:chOff x="0" y="0"/>
            <a:chExt cx="1544003" cy="360784"/>
          </a:xfrm>
        </p:grpSpPr>
        <p:sp>
          <p:nvSpPr>
            <p:cNvPr name="Freeform 8" id="8"/>
            <p:cNvSpPr/>
            <p:nvPr/>
          </p:nvSpPr>
          <p:spPr>
            <a:xfrm flipH="false" flipV="false" rot="0">
              <a:off x="0" y="0"/>
              <a:ext cx="1544003" cy="360784"/>
            </a:xfrm>
            <a:custGeom>
              <a:avLst/>
              <a:gdLst/>
              <a:ahLst/>
              <a:cxnLst/>
              <a:rect r="r" b="b" t="t" l="l"/>
              <a:pathLst>
                <a:path h="360784" w="1544003">
                  <a:moveTo>
                    <a:pt x="0" y="0"/>
                  </a:moveTo>
                  <a:lnTo>
                    <a:pt x="1544003" y="0"/>
                  </a:lnTo>
                  <a:lnTo>
                    <a:pt x="1544003" y="360784"/>
                  </a:lnTo>
                  <a:lnTo>
                    <a:pt x="0" y="360784"/>
                  </a:lnTo>
                  <a:close/>
                </a:path>
              </a:pathLst>
            </a:custGeom>
            <a:solidFill>
              <a:srgbClr val="FFFFFF"/>
            </a:solidFill>
          </p:spPr>
        </p:sp>
        <p:sp>
          <p:nvSpPr>
            <p:cNvPr name="TextBox 9" id="9"/>
            <p:cNvSpPr txBox="true"/>
            <p:nvPr/>
          </p:nvSpPr>
          <p:spPr>
            <a:xfrm>
              <a:off x="0" y="47625"/>
              <a:ext cx="1544003" cy="313159"/>
            </a:xfrm>
            <a:prstGeom prst="rect">
              <a:avLst/>
            </a:prstGeom>
          </p:spPr>
          <p:txBody>
            <a:bodyPr anchor="ctr" rtlCol="false" tIns="50800" lIns="50800" bIns="50800" rIns="50800"/>
            <a:lstStyle/>
            <a:p>
              <a:pPr algn="ctr">
                <a:lnSpc>
                  <a:spcPts val="2199"/>
                </a:lnSpc>
              </a:pPr>
            </a:p>
          </p:txBody>
        </p:sp>
      </p:grpSp>
      <p:grpSp>
        <p:nvGrpSpPr>
          <p:cNvPr name="Group 10" id="10"/>
          <p:cNvGrpSpPr/>
          <p:nvPr/>
        </p:nvGrpSpPr>
        <p:grpSpPr>
          <a:xfrm rot="0">
            <a:off x="10679982" y="0"/>
            <a:ext cx="5662200" cy="5662200"/>
            <a:chOff x="0" y="0"/>
            <a:chExt cx="812800" cy="812800"/>
          </a:xfrm>
        </p:grpSpPr>
        <p:sp>
          <p:nvSpPr>
            <p:cNvPr name="Freeform 11" id="11"/>
            <p:cNvSpPr/>
            <p:nvPr/>
          </p:nvSpPr>
          <p:spPr>
            <a:xfrm flipH="false" flipV="false" rot="0">
              <a:off x="0" y="0"/>
              <a:ext cx="812800" cy="812800"/>
            </a:xfrm>
            <a:custGeom>
              <a:avLst/>
              <a:gdLst/>
              <a:ahLst/>
              <a:cxnLst/>
              <a:rect r="r" b="b" t="t" l="l"/>
              <a:pathLst>
                <a:path h="812800" w="812800">
                  <a:moveTo>
                    <a:pt x="406400" y="0"/>
                  </a:moveTo>
                  <a:lnTo>
                    <a:pt x="812800" y="406400"/>
                  </a:lnTo>
                  <a:lnTo>
                    <a:pt x="406400" y="812800"/>
                  </a:lnTo>
                  <a:lnTo>
                    <a:pt x="0" y="406400"/>
                  </a:lnTo>
                  <a:lnTo>
                    <a:pt x="406400" y="0"/>
                  </a:lnTo>
                  <a:close/>
                </a:path>
              </a:pathLst>
            </a:custGeom>
            <a:blipFill>
              <a:blip r:embed="rId4"/>
              <a:stretch>
                <a:fillRect l="-34097" t="0" r="-34097" b="0"/>
              </a:stretch>
            </a:blipFill>
            <a:ln w="171450" cap="sq">
              <a:solidFill>
                <a:srgbClr val="1B5690"/>
              </a:solidFill>
              <a:prstDash val="solid"/>
              <a:miter/>
            </a:ln>
          </p:spPr>
        </p:sp>
      </p:grpSp>
      <p:grpSp>
        <p:nvGrpSpPr>
          <p:cNvPr name="Group 12" id="12"/>
          <p:cNvGrpSpPr/>
          <p:nvPr/>
        </p:nvGrpSpPr>
        <p:grpSpPr>
          <a:xfrm rot="0">
            <a:off x="11257247" y="3533908"/>
            <a:ext cx="8251694" cy="8251694"/>
            <a:chOff x="0" y="0"/>
            <a:chExt cx="812800" cy="812800"/>
          </a:xfrm>
        </p:grpSpPr>
        <p:sp>
          <p:nvSpPr>
            <p:cNvPr name="Freeform 13" id="13"/>
            <p:cNvSpPr/>
            <p:nvPr/>
          </p:nvSpPr>
          <p:spPr>
            <a:xfrm flipH="false" flipV="false" rot="0">
              <a:off x="0" y="0"/>
              <a:ext cx="812800" cy="812800"/>
            </a:xfrm>
            <a:custGeom>
              <a:avLst/>
              <a:gdLst/>
              <a:ahLst/>
              <a:cxnLst/>
              <a:rect r="r" b="b" t="t" l="l"/>
              <a:pathLst>
                <a:path h="812800" w="812800">
                  <a:moveTo>
                    <a:pt x="406400" y="0"/>
                  </a:moveTo>
                  <a:lnTo>
                    <a:pt x="812800" y="406400"/>
                  </a:lnTo>
                  <a:lnTo>
                    <a:pt x="406400" y="812800"/>
                  </a:lnTo>
                  <a:lnTo>
                    <a:pt x="0" y="406400"/>
                  </a:lnTo>
                  <a:lnTo>
                    <a:pt x="406400" y="0"/>
                  </a:lnTo>
                  <a:close/>
                </a:path>
              </a:pathLst>
            </a:custGeom>
            <a:blipFill>
              <a:blip r:embed="rId5"/>
              <a:stretch>
                <a:fillRect l="-14926" t="0" r="-63066" b="0"/>
              </a:stretch>
            </a:blipFill>
            <a:ln w="171450" cap="sq">
              <a:solidFill>
                <a:srgbClr val="1B5690"/>
              </a:solidFill>
              <a:prstDash val="solid"/>
              <a:miter/>
            </a:ln>
          </p:spPr>
        </p:sp>
      </p:grpSp>
      <p:sp>
        <p:nvSpPr>
          <p:cNvPr name="TextBox 14" id="14"/>
          <p:cNvSpPr txBox="true"/>
          <p:nvPr/>
        </p:nvSpPr>
        <p:spPr>
          <a:xfrm rot="0">
            <a:off x="1028700" y="876300"/>
            <a:ext cx="6515604" cy="1365251"/>
          </a:xfrm>
          <a:prstGeom prst="rect">
            <a:avLst/>
          </a:prstGeom>
        </p:spPr>
        <p:txBody>
          <a:bodyPr anchor="t" rtlCol="false" tIns="0" lIns="0" bIns="0" rIns="0">
            <a:spAutoFit/>
          </a:bodyPr>
          <a:lstStyle/>
          <a:p>
            <a:pPr algn="l">
              <a:lnSpc>
                <a:spcPts val="8000"/>
              </a:lnSpc>
            </a:pPr>
            <a:r>
              <a:rPr lang="en-US" sz="8000" spc="-576" b="true">
                <a:solidFill>
                  <a:srgbClr val="1F233F"/>
                </a:solidFill>
                <a:latin typeface="Mont Bold"/>
                <a:ea typeface="Mont Bold"/>
                <a:cs typeface="Mont Bold"/>
                <a:sym typeface="Mont Bold"/>
              </a:rPr>
              <a:t>LED lights</a:t>
            </a:r>
          </a:p>
        </p:txBody>
      </p:sp>
      <p:sp>
        <p:nvSpPr>
          <p:cNvPr name="Freeform 15" id="15"/>
          <p:cNvSpPr/>
          <p:nvPr/>
        </p:nvSpPr>
        <p:spPr>
          <a:xfrm flipH="false" flipV="false" rot="0">
            <a:off x="1210274" y="7030761"/>
            <a:ext cx="2491783" cy="2314954"/>
          </a:xfrm>
          <a:custGeom>
            <a:avLst/>
            <a:gdLst/>
            <a:ahLst/>
            <a:cxnLst/>
            <a:rect r="r" b="b" t="t" l="l"/>
            <a:pathLst>
              <a:path h="2314954" w="2491783">
                <a:moveTo>
                  <a:pt x="0" y="0"/>
                </a:moveTo>
                <a:lnTo>
                  <a:pt x="2491783" y="0"/>
                </a:lnTo>
                <a:lnTo>
                  <a:pt x="2491783" y="2314954"/>
                </a:lnTo>
                <a:lnTo>
                  <a:pt x="0" y="2314954"/>
                </a:lnTo>
                <a:lnTo>
                  <a:pt x="0" y="0"/>
                </a:lnTo>
                <a:close/>
              </a:path>
            </a:pathLst>
          </a:custGeom>
          <a:blipFill>
            <a:blip r:embed="rId6"/>
            <a:stretch>
              <a:fillRect l="-25985" t="-15672" r="-33153" b="-16637"/>
            </a:stretch>
          </a:blipFill>
        </p:spPr>
      </p:sp>
      <p:grpSp>
        <p:nvGrpSpPr>
          <p:cNvPr name="Group 16" id="16"/>
          <p:cNvGrpSpPr/>
          <p:nvPr/>
        </p:nvGrpSpPr>
        <p:grpSpPr>
          <a:xfrm rot="0">
            <a:off x="760056" y="3787858"/>
            <a:ext cx="3291691" cy="1997233"/>
            <a:chOff x="0" y="0"/>
            <a:chExt cx="4388921" cy="2662977"/>
          </a:xfrm>
        </p:grpSpPr>
        <p:sp>
          <p:nvSpPr>
            <p:cNvPr name="Freeform 17" id="17"/>
            <p:cNvSpPr/>
            <p:nvPr/>
          </p:nvSpPr>
          <p:spPr>
            <a:xfrm flipH="false" flipV="false" rot="0">
              <a:off x="0" y="0"/>
              <a:ext cx="2212753" cy="2653976"/>
            </a:xfrm>
            <a:custGeom>
              <a:avLst/>
              <a:gdLst/>
              <a:ahLst/>
              <a:cxnLst/>
              <a:rect r="r" b="b" t="t" l="l"/>
              <a:pathLst>
                <a:path h="2653976" w="2212753">
                  <a:moveTo>
                    <a:pt x="0" y="0"/>
                  </a:moveTo>
                  <a:lnTo>
                    <a:pt x="2212753" y="0"/>
                  </a:lnTo>
                  <a:lnTo>
                    <a:pt x="2212753" y="2653976"/>
                  </a:lnTo>
                  <a:lnTo>
                    <a:pt x="0" y="2653976"/>
                  </a:lnTo>
                  <a:lnTo>
                    <a:pt x="0" y="0"/>
                  </a:lnTo>
                  <a:close/>
                </a:path>
              </a:pathLst>
            </a:custGeom>
            <a:blipFill>
              <a:blip r:embed="rId7"/>
              <a:stretch>
                <a:fillRect l="0" t="0" r="0" b="0"/>
              </a:stretch>
            </a:blipFill>
          </p:spPr>
        </p:sp>
        <p:sp>
          <p:nvSpPr>
            <p:cNvPr name="Freeform 18" id="18"/>
            <p:cNvSpPr/>
            <p:nvPr/>
          </p:nvSpPr>
          <p:spPr>
            <a:xfrm flipH="false" flipV="false" rot="0">
              <a:off x="1261054" y="348621"/>
              <a:ext cx="1903398" cy="2282936"/>
            </a:xfrm>
            <a:custGeom>
              <a:avLst/>
              <a:gdLst/>
              <a:ahLst/>
              <a:cxnLst/>
              <a:rect r="r" b="b" t="t" l="l"/>
              <a:pathLst>
                <a:path h="2282936" w="1903398">
                  <a:moveTo>
                    <a:pt x="0" y="0"/>
                  </a:moveTo>
                  <a:lnTo>
                    <a:pt x="1903398" y="0"/>
                  </a:lnTo>
                  <a:lnTo>
                    <a:pt x="1903398" y="2282936"/>
                  </a:lnTo>
                  <a:lnTo>
                    <a:pt x="0" y="2282936"/>
                  </a:lnTo>
                  <a:lnTo>
                    <a:pt x="0" y="0"/>
                  </a:lnTo>
                  <a:close/>
                </a:path>
              </a:pathLst>
            </a:custGeom>
            <a:blipFill>
              <a:blip r:embed="rId8"/>
              <a:stretch>
                <a:fillRect l="0" t="0" r="0" b="0"/>
              </a:stretch>
            </a:blipFill>
          </p:spPr>
        </p:sp>
        <p:sp>
          <p:nvSpPr>
            <p:cNvPr name="Freeform 19" id="19"/>
            <p:cNvSpPr/>
            <p:nvPr/>
          </p:nvSpPr>
          <p:spPr>
            <a:xfrm flipH="false" flipV="false" rot="0">
              <a:off x="2459327" y="348621"/>
              <a:ext cx="1929594" cy="2314356"/>
            </a:xfrm>
            <a:custGeom>
              <a:avLst/>
              <a:gdLst/>
              <a:ahLst/>
              <a:cxnLst/>
              <a:rect r="r" b="b" t="t" l="l"/>
              <a:pathLst>
                <a:path h="2314356" w="1929594">
                  <a:moveTo>
                    <a:pt x="0" y="0"/>
                  </a:moveTo>
                  <a:lnTo>
                    <a:pt x="1929594" y="0"/>
                  </a:lnTo>
                  <a:lnTo>
                    <a:pt x="1929594" y="2314356"/>
                  </a:lnTo>
                  <a:lnTo>
                    <a:pt x="0" y="2314356"/>
                  </a:lnTo>
                  <a:lnTo>
                    <a:pt x="0" y="0"/>
                  </a:lnTo>
                  <a:close/>
                </a:path>
              </a:pathLst>
            </a:custGeom>
            <a:blipFill>
              <a:blip r:embed="rId9"/>
              <a:stretch>
                <a:fillRect l="0" t="0" r="0" b="0"/>
              </a:stretch>
            </a:blipFill>
          </p:spPr>
        </p:sp>
      </p:grpSp>
      <p:sp>
        <p:nvSpPr>
          <p:cNvPr name="TextBox 20" id="20"/>
          <p:cNvSpPr txBox="true"/>
          <p:nvPr/>
        </p:nvSpPr>
        <p:spPr>
          <a:xfrm rot="0">
            <a:off x="4286502" y="7380091"/>
            <a:ext cx="6201348" cy="1123950"/>
          </a:xfrm>
          <a:prstGeom prst="rect">
            <a:avLst/>
          </a:prstGeom>
        </p:spPr>
        <p:txBody>
          <a:bodyPr anchor="t" rtlCol="false" tIns="0" lIns="0" bIns="0" rIns="0">
            <a:spAutoFit/>
          </a:bodyPr>
          <a:lstStyle/>
          <a:p>
            <a:pPr algn="l">
              <a:lnSpc>
                <a:spcPts val="3000"/>
              </a:lnSpc>
            </a:pPr>
            <a:r>
              <a:rPr lang="en-US" sz="2000" b="true">
                <a:solidFill>
                  <a:srgbClr val="0A1E32"/>
                </a:solidFill>
                <a:latin typeface="Montserrat Bold"/>
                <a:ea typeface="Montserrat Bold"/>
                <a:cs typeface="Montserrat Bold"/>
                <a:sym typeface="Montserrat Bold"/>
              </a:rPr>
              <a:t>TLB1-H.LE (HELIPORTS)</a:t>
            </a:r>
          </a:p>
          <a:p>
            <a:pPr algn="l">
              <a:lnSpc>
                <a:spcPts val="3000"/>
              </a:lnSpc>
            </a:pPr>
            <a:r>
              <a:rPr lang="en-US" sz="2000" b="true">
                <a:solidFill>
                  <a:srgbClr val="737373"/>
                </a:solidFill>
                <a:latin typeface="Montserrat Bold"/>
                <a:ea typeface="Montserrat Bold"/>
                <a:cs typeface="Montserrat Bold"/>
                <a:sym typeface="Montserrat Bold"/>
              </a:rPr>
              <a:t>230 V LED omnidirectional heliport beacon</a:t>
            </a:r>
          </a:p>
          <a:p>
            <a:pPr algn="l">
              <a:lnSpc>
                <a:spcPts val="3000"/>
              </a:lnSpc>
            </a:pPr>
          </a:p>
        </p:txBody>
      </p:sp>
      <p:sp>
        <p:nvSpPr>
          <p:cNvPr name="TextBox 21" id="21"/>
          <p:cNvSpPr txBox="true"/>
          <p:nvPr/>
        </p:nvSpPr>
        <p:spPr>
          <a:xfrm rot="0">
            <a:off x="4342273" y="3974998"/>
            <a:ext cx="6201348" cy="2266950"/>
          </a:xfrm>
          <a:prstGeom prst="rect">
            <a:avLst/>
          </a:prstGeom>
        </p:spPr>
        <p:txBody>
          <a:bodyPr anchor="t" rtlCol="false" tIns="0" lIns="0" bIns="0" rIns="0">
            <a:spAutoFit/>
          </a:bodyPr>
          <a:lstStyle/>
          <a:p>
            <a:pPr algn="l">
              <a:lnSpc>
                <a:spcPts val="3000"/>
              </a:lnSpc>
            </a:pPr>
            <a:r>
              <a:rPr lang="en-US" sz="2000" b="true">
                <a:solidFill>
                  <a:srgbClr val="0A1E32"/>
                </a:solidFill>
                <a:latin typeface="Montserrat Bold"/>
                <a:ea typeface="Montserrat Bold"/>
                <a:cs typeface="Montserrat Bold"/>
                <a:sym typeface="Montserrat Bold"/>
              </a:rPr>
              <a:t>TLE24 (AIRPORTS)</a:t>
            </a:r>
          </a:p>
          <a:p>
            <a:pPr algn="l">
              <a:lnSpc>
                <a:spcPts val="3000"/>
              </a:lnSpc>
            </a:pPr>
            <a:r>
              <a:rPr lang="en-US" sz="2000" b="true">
                <a:solidFill>
                  <a:srgbClr val="737373"/>
                </a:solidFill>
                <a:latin typeface="Montserrat Bold"/>
                <a:ea typeface="Montserrat Bold"/>
                <a:cs typeface="Montserrat Bold"/>
                <a:sym typeface="Montserrat Bold"/>
              </a:rPr>
              <a:t>6,6 A/2,2 A LED directional low/medium</a:t>
            </a:r>
            <a:r>
              <a:rPr lang="en-US" sz="2000">
                <a:solidFill>
                  <a:srgbClr val="737373"/>
                </a:solidFill>
                <a:latin typeface="Montserrat"/>
                <a:ea typeface="Montserrat"/>
                <a:cs typeface="Montserrat"/>
                <a:sym typeface="Montserrat"/>
              </a:rPr>
              <a:t> </a:t>
            </a:r>
            <a:r>
              <a:rPr lang="en-US" sz="2000" b="true">
                <a:solidFill>
                  <a:srgbClr val="737373"/>
                </a:solidFill>
                <a:latin typeface="Montserrat Bold"/>
                <a:ea typeface="Montserrat Bold"/>
                <a:cs typeface="Montserrat Bold"/>
                <a:sym typeface="Montserrat Bold"/>
              </a:rPr>
              <a:t>intensity lights for CAT I-III</a:t>
            </a:r>
          </a:p>
          <a:p>
            <a:pPr algn="l">
              <a:lnSpc>
                <a:spcPts val="3000"/>
              </a:lnSpc>
            </a:pPr>
          </a:p>
          <a:p>
            <a:pPr algn="l" marL="431801" indent="-215900" lvl="1">
              <a:lnSpc>
                <a:spcPts val="3000"/>
              </a:lnSpc>
              <a:buFont typeface="Arial"/>
              <a:buChar char="•"/>
            </a:pPr>
            <a:r>
              <a:rPr lang="en-US" b="true" sz="2000">
                <a:solidFill>
                  <a:srgbClr val="737373"/>
                </a:solidFill>
                <a:latin typeface="Montserrat Bold"/>
                <a:ea typeface="Montserrat Bold"/>
                <a:cs typeface="Montserrat Bold"/>
                <a:sym typeface="Montserrat Bold"/>
              </a:rPr>
              <a:t>APP, END, RWY, THR, THREND</a:t>
            </a:r>
          </a:p>
          <a:p>
            <a:pPr algn="l">
              <a:lnSpc>
                <a:spcPts val="3000"/>
              </a:lnSpc>
            </a:pPr>
          </a:p>
        </p:txBody>
      </p:sp>
      <p:grpSp>
        <p:nvGrpSpPr>
          <p:cNvPr name="Group 22" id="22"/>
          <p:cNvGrpSpPr/>
          <p:nvPr/>
        </p:nvGrpSpPr>
        <p:grpSpPr>
          <a:xfrm rot="0">
            <a:off x="16744950" y="-2057400"/>
            <a:ext cx="3086100" cy="3086100"/>
            <a:chOff x="0" y="0"/>
            <a:chExt cx="812800" cy="812800"/>
          </a:xfrm>
        </p:grpSpPr>
        <p:sp>
          <p:nvSpPr>
            <p:cNvPr name="Freeform 23" id="23"/>
            <p:cNvSpPr/>
            <p:nvPr/>
          </p:nvSpPr>
          <p:spPr>
            <a:xfrm flipH="false" flipV="false" rot="0">
              <a:off x="0" y="0"/>
              <a:ext cx="812800" cy="812800"/>
            </a:xfrm>
            <a:custGeom>
              <a:avLst/>
              <a:gdLst/>
              <a:ahLst/>
              <a:cxnLst/>
              <a:rect r="r" b="b" t="t" l="l"/>
              <a:pathLst>
                <a:path h="812800" w="812800">
                  <a:moveTo>
                    <a:pt x="0" y="0"/>
                  </a:moveTo>
                  <a:lnTo>
                    <a:pt x="812800" y="0"/>
                  </a:lnTo>
                  <a:lnTo>
                    <a:pt x="812800" y="812800"/>
                  </a:lnTo>
                  <a:lnTo>
                    <a:pt x="0" y="812800"/>
                  </a:lnTo>
                  <a:close/>
                </a:path>
              </a:pathLst>
            </a:custGeom>
            <a:solidFill>
              <a:srgbClr val="FFFFFF"/>
            </a:solidFill>
          </p:spPr>
        </p:sp>
        <p:sp>
          <p:nvSpPr>
            <p:cNvPr name="TextBox 24" id="24"/>
            <p:cNvSpPr txBox="true"/>
            <p:nvPr/>
          </p:nvSpPr>
          <p:spPr>
            <a:xfrm>
              <a:off x="0" y="-57150"/>
              <a:ext cx="812800" cy="869950"/>
            </a:xfrm>
            <a:prstGeom prst="rect">
              <a:avLst/>
            </a:prstGeom>
          </p:spPr>
          <p:txBody>
            <a:bodyPr anchor="ctr" rtlCol="false" tIns="50800" lIns="50800" bIns="50800" rIns="50800"/>
            <a:lstStyle/>
            <a:p>
              <a:pPr algn="ctr">
                <a:lnSpc>
                  <a:spcPts val="2700"/>
                </a:lnSpc>
              </a:pPr>
            </a:p>
          </p:txBody>
        </p:sp>
      </p:grpSp>
    </p:spTree>
  </p:cSld>
  <p:clrMapOvr>
    <a:masterClrMapping/>
  </p:clrMapOvr>
</p:sld>
</file>

<file path=ppt/slides/slide1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3883269" y="4281125"/>
            <a:ext cx="6816375" cy="2266950"/>
          </a:xfrm>
          <a:prstGeom prst="rect">
            <a:avLst/>
          </a:prstGeom>
        </p:spPr>
        <p:txBody>
          <a:bodyPr anchor="t" rtlCol="false" tIns="0" lIns="0" bIns="0" rIns="0">
            <a:spAutoFit/>
          </a:bodyPr>
          <a:lstStyle/>
          <a:p>
            <a:pPr algn="l">
              <a:lnSpc>
                <a:spcPts val="3000"/>
              </a:lnSpc>
            </a:pPr>
            <a:r>
              <a:rPr lang="en-US" sz="2000" b="true">
                <a:solidFill>
                  <a:srgbClr val="0A1E32"/>
                </a:solidFill>
                <a:latin typeface="Montserrat Bold"/>
                <a:ea typeface="Montserrat Bold"/>
                <a:cs typeface="Montserrat Bold"/>
                <a:sym typeface="Montserrat Bold"/>
              </a:rPr>
              <a:t>ML 121 (AIRPORTS/HELIPORTS)</a:t>
            </a:r>
          </a:p>
          <a:p>
            <a:pPr algn="l">
              <a:lnSpc>
                <a:spcPts val="3000"/>
              </a:lnSpc>
            </a:pPr>
            <a:r>
              <a:rPr lang="en-US" sz="2000" b="true">
                <a:solidFill>
                  <a:srgbClr val="737373"/>
                </a:solidFill>
                <a:latin typeface="Montserrat Bold"/>
                <a:ea typeface="Montserrat Bold"/>
                <a:cs typeface="Montserrat Bold"/>
                <a:sym typeface="Montserrat Bold"/>
              </a:rPr>
              <a:t>halogen </a:t>
            </a:r>
            <a:r>
              <a:rPr lang="en-US" sz="2000" b="true">
                <a:solidFill>
                  <a:srgbClr val="737373"/>
                </a:solidFill>
                <a:latin typeface="Montserrat Bold"/>
                <a:ea typeface="Montserrat Bold"/>
                <a:cs typeface="Montserrat Bold"/>
                <a:sym typeface="Montserrat Bold"/>
              </a:rPr>
              <a:t>6,6 A elevated omnidirectional low/medium intensity lights </a:t>
            </a:r>
          </a:p>
          <a:p>
            <a:pPr algn="l">
              <a:lnSpc>
                <a:spcPts val="3000"/>
              </a:lnSpc>
            </a:pPr>
            <a:r>
              <a:rPr lang="en-US" sz="2000" b="true">
                <a:solidFill>
                  <a:srgbClr val="737373"/>
                </a:solidFill>
                <a:latin typeface="Montserrat Bold"/>
                <a:ea typeface="Montserrat Bold"/>
                <a:cs typeface="Montserrat Bold"/>
                <a:sym typeface="Montserrat Bold"/>
              </a:rPr>
              <a:t> </a:t>
            </a:r>
          </a:p>
          <a:p>
            <a:pPr algn="l" marL="431801" indent="-215900" lvl="1">
              <a:lnSpc>
                <a:spcPts val="3000"/>
              </a:lnSpc>
              <a:buFont typeface="Arial"/>
              <a:buChar char="•"/>
            </a:pPr>
            <a:r>
              <a:rPr lang="en-US" b="true" sz="2000">
                <a:solidFill>
                  <a:srgbClr val="737373"/>
                </a:solidFill>
                <a:latin typeface="Montserrat Bold"/>
                <a:ea typeface="Montserrat Bold"/>
                <a:cs typeface="Montserrat Bold"/>
                <a:sym typeface="Montserrat Bold"/>
              </a:rPr>
              <a:t>APP, END, THR, TWY, FATO, TLOF, HAPP</a:t>
            </a:r>
          </a:p>
          <a:p>
            <a:pPr algn="l">
              <a:lnSpc>
                <a:spcPts val="3000"/>
              </a:lnSpc>
            </a:pPr>
          </a:p>
        </p:txBody>
      </p:sp>
      <p:sp>
        <p:nvSpPr>
          <p:cNvPr name="Freeform 3" id="3"/>
          <p:cNvSpPr/>
          <p:nvPr/>
        </p:nvSpPr>
        <p:spPr>
          <a:xfrm flipH="true" flipV="false" rot="0">
            <a:off x="8274655" y="-2943482"/>
            <a:ext cx="11422862" cy="16173963"/>
          </a:xfrm>
          <a:custGeom>
            <a:avLst/>
            <a:gdLst/>
            <a:ahLst/>
            <a:cxnLst/>
            <a:rect r="r" b="b" t="t" l="l"/>
            <a:pathLst>
              <a:path h="16173963" w="11422862">
                <a:moveTo>
                  <a:pt x="11422862" y="0"/>
                </a:moveTo>
                <a:lnTo>
                  <a:pt x="0" y="0"/>
                </a:lnTo>
                <a:lnTo>
                  <a:pt x="0" y="16173964"/>
                </a:lnTo>
                <a:lnTo>
                  <a:pt x="11422862" y="16173964"/>
                </a:lnTo>
                <a:lnTo>
                  <a:pt x="11422862"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4" id="4"/>
          <p:cNvGrpSpPr/>
          <p:nvPr/>
        </p:nvGrpSpPr>
        <p:grpSpPr>
          <a:xfrm rot="0">
            <a:off x="10679982" y="0"/>
            <a:ext cx="5662200" cy="5662200"/>
            <a:chOff x="0" y="0"/>
            <a:chExt cx="812800" cy="812800"/>
          </a:xfrm>
        </p:grpSpPr>
        <p:sp>
          <p:nvSpPr>
            <p:cNvPr name="Freeform 5" id="5"/>
            <p:cNvSpPr/>
            <p:nvPr/>
          </p:nvSpPr>
          <p:spPr>
            <a:xfrm flipH="false" flipV="false" rot="0">
              <a:off x="0" y="0"/>
              <a:ext cx="812800" cy="812800"/>
            </a:xfrm>
            <a:custGeom>
              <a:avLst/>
              <a:gdLst/>
              <a:ahLst/>
              <a:cxnLst/>
              <a:rect r="r" b="b" t="t" l="l"/>
              <a:pathLst>
                <a:path h="812800" w="812800">
                  <a:moveTo>
                    <a:pt x="406400" y="0"/>
                  </a:moveTo>
                  <a:lnTo>
                    <a:pt x="812800" y="406400"/>
                  </a:lnTo>
                  <a:lnTo>
                    <a:pt x="406400" y="812800"/>
                  </a:lnTo>
                  <a:lnTo>
                    <a:pt x="0" y="406400"/>
                  </a:lnTo>
                  <a:lnTo>
                    <a:pt x="406400" y="0"/>
                  </a:lnTo>
                  <a:close/>
                </a:path>
              </a:pathLst>
            </a:custGeom>
            <a:blipFill>
              <a:blip r:embed="rId4"/>
              <a:stretch>
                <a:fillRect l="-34097" t="0" r="-34097" b="0"/>
              </a:stretch>
            </a:blipFill>
            <a:ln w="171450" cap="sq">
              <a:solidFill>
                <a:srgbClr val="1B5690"/>
              </a:solidFill>
              <a:prstDash val="solid"/>
              <a:miter/>
            </a:ln>
          </p:spPr>
        </p:sp>
      </p:grpSp>
      <p:grpSp>
        <p:nvGrpSpPr>
          <p:cNvPr name="Group 6" id="6"/>
          <p:cNvGrpSpPr/>
          <p:nvPr/>
        </p:nvGrpSpPr>
        <p:grpSpPr>
          <a:xfrm rot="0">
            <a:off x="12257108" y="9264091"/>
            <a:ext cx="5472355" cy="3086100"/>
            <a:chOff x="0" y="0"/>
            <a:chExt cx="1441279" cy="812800"/>
          </a:xfrm>
        </p:grpSpPr>
        <p:sp>
          <p:nvSpPr>
            <p:cNvPr name="Freeform 7" id="7"/>
            <p:cNvSpPr/>
            <p:nvPr/>
          </p:nvSpPr>
          <p:spPr>
            <a:xfrm flipH="false" flipV="false" rot="0">
              <a:off x="0" y="0"/>
              <a:ext cx="1441279" cy="812800"/>
            </a:xfrm>
            <a:custGeom>
              <a:avLst/>
              <a:gdLst/>
              <a:ahLst/>
              <a:cxnLst/>
              <a:rect r="r" b="b" t="t" l="l"/>
              <a:pathLst>
                <a:path h="812800" w="1441279">
                  <a:moveTo>
                    <a:pt x="0" y="0"/>
                  </a:moveTo>
                  <a:lnTo>
                    <a:pt x="1441279" y="0"/>
                  </a:lnTo>
                  <a:lnTo>
                    <a:pt x="1441279" y="812800"/>
                  </a:lnTo>
                  <a:lnTo>
                    <a:pt x="0" y="812800"/>
                  </a:lnTo>
                  <a:close/>
                </a:path>
              </a:pathLst>
            </a:custGeom>
            <a:solidFill>
              <a:srgbClr val="FFFFFF"/>
            </a:solidFill>
          </p:spPr>
        </p:sp>
        <p:sp>
          <p:nvSpPr>
            <p:cNvPr name="TextBox 8" id="8"/>
            <p:cNvSpPr txBox="true"/>
            <p:nvPr/>
          </p:nvSpPr>
          <p:spPr>
            <a:xfrm>
              <a:off x="0" y="-57150"/>
              <a:ext cx="1441279" cy="869950"/>
            </a:xfrm>
            <a:prstGeom prst="rect">
              <a:avLst/>
            </a:prstGeom>
          </p:spPr>
          <p:txBody>
            <a:bodyPr anchor="ctr" rtlCol="false" tIns="50800" lIns="50800" bIns="50800" rIns="50800"/>
            <a:lstStyle/>
            <a:p>
              <a:pPr algn="ctr">
                <a:lnSpc>
                  <a:spcPts val="3000"/>
                </a:lnSpc>
              </a:pPr>
            </a:p>
          </p:txBody>
        </p:sp>
      </p:grpSp>
      <p:grpSp>
        <p:nvGrpSpPr>
          <p:cNvPr name="Group 9" id="9"/>
          <p:cNvGrpSpPr/>
          <p:nvPr/>
        </p:nvGrpSpPr>
        <p:grpSpPr>
          <a:xfrm rot="0">
            <a:off x="11257247" y="3533908"/>
            <a:ext cx="8251694" cy="8251694"/>
            <a:chOff x="0" y="0"/>
            <a:chExt cx="812800" cy="812800"/>
          </a:xfrm>
        </p:grpSpPr>
        <p:sp>
          <p:nvSpPr>
            <p:cNvPr name="Freeform 10" id="10"/>
            <p:cNvSpPr/>
            <p:nvPr/>
          </p:nvSpPr>
          <p:spPr>
            <a:xfrm flipH="false" flipV="false" rot="0">
              <a:off x="0" y="0"/>
              <a:ext cx="812800" cy="812800"/>
            </a:xfrm>
            <a:custGeom>
              <a:avLst/>
              <a:gdLst/>
              <a:ahLst/>
              <a:cxnLst/>
              <a:rect r="r" b="b" t="t" l="l"/>
              <a:pathLst>
                <a:path h="812800" w="812800">
                  <a:moveTo>
                    <a:pt x="406400" y="0"/>
                  </a:moveTo>
                  <a:lnTo>
                    <a:pt x="812800" y="406400"/>
                  </a:lnTo>
                  <a:lnTo>
                    <a:pt x="406400" y="812800"/>
                  </a:lnTo>
                  <a:lnTo>
                    <a:pt x="0" y="406400"/>
                  </a:lnTo>
                  <a:lnTo>
                    <a:pt x="406400" y="0"/>
                  </a:lnTo>
                  <a:close/>
                </a:path>
              </a:pathLst>
            </a:custGeom>
            <a:blipFill>
              <a:blip r:embed="rId5"/>
              <a:stretch>
                <a:fillRect l="-14926" t="0" r="-63066" b="0"/>
              </a:stretch>
            </a:blipFill>
            <a:ln w="171450" cap="sq">
              <a:solidFill>
                <a:srgbClr val="1B5690"/>
              </a:solidFill>
              <a:prstDash val="solid"/>
              <a:miter/>
            </a:ln>
          </p:spPr>
        </p:sp>
      </p:grpSp>
      <p:grpSp>
        <p:nvGrpSpPr>
          <p:cNvPr name="Group 11" id="11"/>
          <p:cNvGrpSpPr/>
          <p:nvPr/>
        </p:nvGrpSpPr>
        <p:grpSpPr>
          <a:xfrm rot="0">
            <a:off x="16744950" y="-2057400"/>
            <a:ext cx="3086100" cy="3086100"/>
            <a:chOff x="0" y="0"/>
            <a:chExt cx="812800" cy="812800"/>
          </a:xfrm>
        </p:grpSpPr>
        <p:sp>
          <p:nvSpPr>
            <p:cNvPr name="Freeform 12" id="12"/>
            <p:cNvSpPr/>
            <p:nvPr/>
          </p:nvSpPr>
          <p:spPr>
            <a:xfrm flipH="false" flipV="false" rot="0">
              <a:off x="0" y="0"/>
              <a:ext cx="812800" cy="812800"/>
            </a:xfrm>
            <a:custGeom>
              <a:avLst/>
              <a:gdLst/>
              <a:ahLst/>
              <a:cxnLst/>
              <a:rect r="r" b="b" t="t" l="l"/>
              <a:pathLst>
                <a:path h="812800" w="812800">
                  <a:moveTo>
                    <a:pt x="0" y="0"/>
                  </a:moveTo>
                  <a:lnTo>
                    <a:pt x="812800" y="0"/>
                  </a:lnTo>
                  <a:lnTo>
                    <a:pt x="812800" y="812800"/>
                  </a:lnTo>
                  <a:lnTo>
                    <a:pt x="0" y="812800"/>
                  </a:lnTo>
                  <a:close/>
                </a:path>
              </a:pathLst>
            </a:custGeom>
            <a:solidFill>
              <a:srgbClr val="FFFFFF"/>
            </a:solidFill>
          </p:spPr>
        </p:sp>
        <p:sp>
          <p:nvSpPr>
            <p:cNvPr name="TextBox 13" id="13"/>
            <p:cNvSpPr txBox="true"/>
            <p:nvPr/>
          </p:nvSpPr>
          <p:spPr>
            <a:xfrm>
              <a:off x="0" y="-57150"/>
              <a:ext cx="812800" cy="869950"/>
            </a:xfrm>
            <a:prstGeom prst="rect">
              <a:avLst/>
            </a:prstGeom>
          </p:spPr>
          <p:txBody>
            <a:bodyPr anchor="ctr" rtlCol="false" tIns="50800" lIns="50800" bIns="50800" rIns="50800"/>
            <a:lstStyle/>
            <a:p>
              <a:pPr algn="ctr">
                <a:lnSpc>
                  <a:spcPts val="2700"/>
                </a:lnSpc>
              </a:pPr>
            </a:p>
          </p:txBody>
        </p:sp>
      </p:grpSp>
      <p:sp>
        <p:nvSpPr>
          <p:cNvPr name="Freeform 14" id="14"/>
          <p:cNvSpPr/>
          <p:nvPr/>
        </p:nvSpPr>
        <p:spPr>
          <a:xfrm flipH="false" flipV="false" rot="0">
            <a:off x="1028700" y="3857276"/>
            <a:ext cx="2469819" cy="2469819"/>
          </a:xfrm>
          <a:custGeom>
            <a:avLst/>
            <a:gdLst/>
            <a:ahLst/>
            <a:cxnLst/>
            <a:rect r="r" b="b" t="t" l="l"/>
            <a:pathLst>
              <a:path h="2469819" w="2469819">
                <a:moveTo>
                  <a:pt x="0" y="0"/>
                </a:moveTo>
                <a:lnTo>
                  <a:pt x="2469819" y="0"/>
                </a:lnTo>
                <a:lnTo>
                  <a:pt x="2469819" y="2469819"/>
                </a:lnTo>
                <a:lnTo>
                  <a:pt x="0" y="2469819"/>
                </a:lnTo>
                <a:lnTo>
                  <a:pt x="0" y="0"/>
                </a:lnTo>
                <a:close/>
              </a:path>
            </a:pathLst>
          </a:custGeom>
          <a:blipFill>
            <a:blip r:embed="rId6"/>
            <a:stretch>
              <a:fillRect l="0" t="0" r="0" b="0"/>
            </a:stretch>
          </a:blipFill>
        </p:spPr>
      </p:sp>
      <p:sp>
        <p:nvSpPr>
          <p:cNvPr name="Freeform 15" id="15"/>
          <p:cNvSpPr/>
          <p:nvPr/>
        </p:nvSpPr>
        <p:spPr>
          <a:xfrm flipH="false" flipV="false" rot="0">
            <a:off x="1028700" y="6622853"/>
            <a:ext cx="2644301" cy="2644301"/>
          </a:xfrm>
          <a:custGeom>
            <a:avLst/>
            <a:gdLst/>
            <a:ahLst/>
            <a:cxnLst/>
            <a:rect r="r" b="b" t="t" l="l"/>
            <a:pathLst>
              <a:path h="2644301" w="2644301">
                <a:moveTo>
                  <a:pt x="0" y="0"/>
                </a:moveTo>
                <a:lnTo>
                  <a:pt x="2644301" y="0"/>
                </a:lnTo>
                <a:lnTo>
                  <a:pt x="2644301" y="2644301"/>
                </a:lnTo>
                <a:lnTo>
                  <a:pt x="0" y="2644301"/>
                </a:lnTo>
                <a:lnTo>
                  <a:pt x="0" y="0"/>
                </a:lnTo>
                <a:close/>
              </a:path>
            </a:pathLst>
          </a:custGeom>
          <a:blipFill>
            <a:blip r:embed="rId7"/>
            <a:stretch>
              <a:fillRect l="0" t="0" r="0" b="0"/>
            </a:stretch>
          </a:blipFill>
        </p:spPr>
      </p:sp>
      <p:sp>
        <p:nvSpPr>
          <p:cNvPr name="TextBox 16" id="16"/>
          <p:cNvSpPr txBox="true"/>
          <p:nvPr/>
        </p:nvSpPr>
        <p:spPr>
          <a:xfrm rot="0">
            <a:off x="1028700" y="876300"/>
            <a:ext cx="6515604" cy="1365251"/>
          </a:xfrm>
          <a:prstGeom prst="rect">
            <a:avLst/>
          </a:prstGeom>
        </p:spPr>
        <p:txBody>
          <a:bodyPr anchor="t" rtlCol="false" tIns="0" lIns="0" bIns="0" rIns="0">
            <a:spAutoFit/>
          </a:bodyPr>
          <a:lstStyle/>
          <a:p>
            <a:pPr algn="l">
              <a:lnSpc>
                <a:spcPts val="8000"/>
              </a:lnSpc>
            </a:pPr>
            <a:r>
              <a:rPr lang="en-US" sz="8000" spc="-576" b="true">
                <a:solidFill>
                  <a:srgbClr val="1F233F"/>
                </a:solidFill>
                <a:latin typeface="Mont Bold"/>
                <a:ea typeface="Mont Bold"/>
                <a:cs typeface="Mont Bold"/>
                <a:sym typeface="Mont Bold"/>
              </a:rPr>
              <a:t>Halogen lights</a:t>
            </a:r>
          </a:p>
        </p:txBody>
      </p:sp>
      <p:sp>
        <p:nvSpPr>
          <p:cNvPr name="TextBox 17" id="17"/>
          <p:cNvSpPr txBox="true"/>
          <p:nvPr/>
        </p:nvSpPr>
        <p:spPr>
          <a:xfrm rot="0">
            <a:off x="1079187" y="2574081"/>
            <a:ext cx="9071448" cy="342265"/>
          </a:xfrm>
          <a:prstGeom prst="rect">
            <a:avLst/>
          </a:prstGeom>
        </p:spPr>
        <p:txBody>
          <a:bodyPr anchor="t" rtlCol="false" tIns="0" lIns="0" bIns="0" rIns="0">
            <a:spAutoFit/>
          </a:bodyPr>
          <a:lstStyle/>
          <a:p>
            <a:pPr algn="just">
              <a:lnSpc>
                <a:spcPts val="2600"/>
              </a:lnSpc>
            </a:pPr>
            <a:r>
              <a:rPr lang="en-US" b="true" sz="2600" i="true" spc="-67">
                <a:solidFill>
                  <a:srgbClr val="1F233F"/>
                </a:solidFill>
                <a:latin typeface="Montserrat Bold Italics"/>
                <a:ea typeface="Montserrat Bold Italics"/>
                <a:cs typeface="Montserrat Bold Italics"/>
                <a:sym typeface="Montserrat Bold Italics"/>
              </a:rPr>
              <a:t>Elevated lights</a:t>
            </a:r>
          </a:p>
        </p:txBody>
      </p:sp>
      <p:sp>
        <p:nvSpPr>
          <p:cNvPr name="TextBox 18" id="18"/>
          <p:cNvSpPr txBox="true"/>
          <p:nvPr/>
        </p:nvSpPr>
        <p:spPr>
          <a:xfrm rot="0">
            <a:off x="3883269" y="6997142"/>
            <a:ext cx="6816375" cy="2266950"/>
          </a:xfrm>
          <a:prstGeom prst="rect">
            <a:avLst/>
          </a:prstGeom>
        </p:spPr>
        <p:txBody>
          <a:bodyPr anchor="t" rtlCol="false" tIns="0" lIns="0" bIns="0" rIns="0">
            <a:spAutoFit/>
          </a:bodyPr>
          <a:lstStyle/>
          <a:p>
            <a:pPr algn="l">
              <a:lnSpc>
                <a:spcPts val="3000"/>
              </a:lnSpc>
            </a:pPr>
            <a:r>
              <a:rPr lang="en-US" sz="2000" b="true">
                <a:solidFill>
                  <a:srgbClr val="0A1E32"/>
                </a:solidFill>
                <a:latin typeface="Montserrat Bold"/>
                <a:ea typeface="Montserrat Bold"/>
                <a:cs typeface="Montserrat Bold"/>
                <a:sym typeface="Montserrat Bold"/>
              </a:rPr>
              <a:t>ML 122 (AIRPORTS) </a:t>
            </a:r>
          </a:p>
          <a:p>
            <a:pPr algn="l">
              <a:lnSpc>
                <a:spcPts val="3000"/>
              </a:lnSpc>
            </a:pPr>
            <a:r>
              <a:rPr lang="en-US" sz="2000" b="true">
                <a:solidFill>
                  <a:srgbClr val="737373"/>
                </a:solidFill>
                <a:latin typeface="Montserrat Bold"/>
                <a:ea typeface="Montserrat Bold"/>
                <a:cs typeface="Montserrat Bold"/>
                <a:sym typeface="Montserrat Bold"/>
              </a:rPr>
              <a:t>halogen </a:t>
            </a:r>
            <a:r>
              <a:rPr lang="en-US" sz="2000" b="true">
                <a:solidFill>
                  <a:srgbClr val="737373"/>
                </a:solidFill>
                <a:latin typeface="Montserrat Bold"/>
                <a:ea typeface="Montserrat Bold"/>
                <a:cs typeface="Montserrat Bold"/>
                <a:sym typeface="Montserrat Bold"/>
              </a:rPr>
              <a:t>6,6 A elevated omnidirectional/directional medium intensity lights</a:t>
            </a:r>
          </a:p>
          <a:p>
            <a:pPr algn="l">
              <a:lnSpc>
                <a:spcPts val="3000"/>
              </a:lnSpc>
            </a:pPr>
          </a:p>
          <a:p>
            <a:pPr algn="l" marL="431801" indent="-215900" lvl="1">
              <a:lnSpc>
                <a:spcPts val="3000"/>
              </a:lnSpc>
              <a:buFont typeface="Arial"/>
              <a:buChar char="•"/>
            </a:pPr>
            <a:r>
              <a:rPr lang="en-US" b="true" sz="2000">
                <a:solidFill>
                  <a:srgbClr val="737373"/>
                </a:solidFill>
                <a:latin typeface="Montserrat Bold"/>
                <a:ea typeface="Montserrat Bold"/>
                <a:cs typeface="Montserrat Bold"/>
                <a:sym typeface="Montserrat Bold"/>
              </a:rPr>
              <a:t>APP, END, THR, THREND, RWY, TWY</a:t>
            </a:r>
          </a:p>
          <a:p>
            <a:pPr algn="l">
              <a:lnSpc>
                <a:spcPts val="3000"/>
              </a:lnSpc>
            </a:pPr>
          </a:p>
        </p:txBody>
      </p:sp>
    </p:spTree>
  </p:cSld>
  <p:clrMapOvr>
    <a:masterClrMapping/>
  </p:clrMapOvr>
</p:sld>
</file>

<file path=ppt/slides/slide1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3883269" y="4281125"/>
            <a:ext cx="6816375" cy="2647950"/>
          </a:xfrm>
          <a:prstGeom prst="rect">
            <a:avLst/>
          </a:prstGeom>
        </p:spPr>
        <p:txBody>
          <a:bodyPr anchor="t" rtlCol="false" tIns="0" lIns="0" bIns="0" rIns="0">
            <a:spAutoFit/>
          </a:bodyPr>
          <a:lstStyle/>
          <a:p>
            <a:pPr algn="l">
              <a:lnSpc>
                <a:spcPts val="3000"/>
              </a:lnSpc>
            </a:pPr>
            <a:r>
              <a:rPr lang="en-US" sz="2000" b="true">
                <a:solidFill>
                  <a:srgbClr val="0A1E32"/>
                </a:solidFill>
                <a:latin typeface="Montserrat Bold"/>
                <a:ea typeface="Montserrat Bold"/>
                <a:cs typeface="Montserrat Bold"/>
                <a:sym typeface="Montserrat Bold"/>
              </a:rPr>
              <a:t>TL 322 (AIRPORTS)</a:t>
            </a:r>
          </a:p>
          <a:p>
            <a:pPr algn="l">
              <a:lnSpc>
                <a:spcPts val="3000"/>
              </a:lnSpc>
            </a:pPr>
            <a:r>
              <a:rPr lang="en-US" sz="2000" b="true">
                <a:solidFill>
                  <a:srgbClr val="737373"/>
                </a:solidFill>
                <a:latin typeface="Montserrat Bold"/>
                <a:ea typeface="Montserrat Bold"/>
                <a:cs typeface="Montserrat Bold"/>
                <a:sym typeface="Montserrat Bold"/>
              </a:rPr>
              <a:t>6,6 A halogen omnidirectional/directional lights high/medium/low intensity </a:t>
            </a:r>
          </a:p>
          <a:p>
            <a:pPr algn="l">
              <a:lnSpc>
                <a:spcPts val="3000"/>
              </a:lnSpc>
            </a:pPr>
          </a:p>
          <a:p>
            <a:pPr algn="l" marL="431801" indent="-215900" lvl="1">
              <a:lnSpc>
                <a:spcPts val="3000"/>
              </a:lnSpc>
              <a:buFont typeface="Arial"/>
              <a:buChar char="•"/>
            </a:pPr>
            <a:r>
              <a:rPr lang="en-US" b="true" sz="2000">
                <a:solidFill>
                  <a:srgbClr val="737373"/>
                </a:solidFill>
                <a:latin typeface="Montserrat Bold"/>
                <a:ea typeface="Montserrat Bold"/>
                <a:cs typeface="Montserrat Bold"/>
                <a:sym typeface="Montserrat Bold"/>
              </a:rPr>
              <a:t>CAT I-III – RWY </a:t>
            </a:r>
          </a:p>
          <a:p>
            <a:pPr algn="l" marL="431801" indent="-215900" lvl="1">
              <a:lnSpc>
                <a:spcPts val="3000"/>
              </a:lnSpc>
              <a:buFont typeface="Arial"/>
              <a:buChar char="•"/>
            </a:pPr>
            <a:r>
              <a:rPr lang="en-US" b="true" sz="2000">
                <a:solidFill>
                  <a:srgbClr val="737373"/>
                </a:solidFill>
                <a:latin typeface="Montserrat Bold"/>
                <a:ea typeface="Montserrat Bold"/>
                <a:cs typeface="Montserrat Bold"/>
                <a:sym typeface="Montserrat Bold"/>
              </a:rPr>
              <a:t>NO-CAT – APP, END, RWY, THR, THREND, TWY</a:t>
            </a:r>
          </a:p>
          <a:p>
            <a:pPr algn="l">
              <a:lnSpc>
                <a:spcPts val="3000"/>
              </a:lnSpc>
            </a:pPr>
          </a:p>
        </p:txBody>
      </p:sp>
      <p:sp>
        <p:nvSpPr>
          <p:cNvPr name="Freeform 3" id="3"/>
          <p:cNvSpPr/>
          <p:nvPr/>
        </p:nvSpPr>
        <p:spPr>
          <a:xfrm flipH="true" flipV="false" rot="0">
            <a:off x="8274655" y="-2943482"/>
            <a:ext cx="11422862" cy="16173963"/>
          </a:xfrm>
          <a:custGeom>
            <a:avLst/>
            <a:gdLst/>
            <a:ahLst/>
            <a:cxnLst/>
            <a:rect r="r" b="b" t="t" l="l"/>
            <a:pathLst>
              <a:path h="16173963" w="11422862">
                <a:moveTo>
                  <a:pt x="11422862" y="0"/>
                </a:moveTo>
                <a:lnTo>
                  <a:pt x="0" y="0"/>
                </a:lnTo>
                <a:lnTo>
                  <a:pt x="0" y="16173964"/>
                </a:lnTo>
                <a:lnTo>
                  <a:pt x="11422862" y="16173964"/>
                </a:lnTo>
                <a:lnTo>
                  <a:pt x="11422862"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4" id="4"/>
          <p:cNvGrpSpPr/>
          <p:nvPr/>
        </p:nvGrpSpPr>
        <p:grpSpPr>
          <a:xfrm rot="0">
            <a:off x="10679982" y="0"/>
            <a:ext cx="5662200" cy="5662200"/>
            <a:chOff x="0" y="0"/>
            <a:chExt cx="812800" cy="812800"/>
          </a:xfrm>
        </p:grpSpPr>
        <p:sp>
          <p:nvSpPr>
            <p:cNvPr name="Freeform 5" id="5"/>
            <p:cNvSpPr/>
            <p:nvPr/>
          </p:nvSpPr>
          <p:spPr>
            <a:xfrm flipH="false" flipV="false" rot="0">
              <a:off x="0" y="0"/>
              <a:ext cx="812800" cy="812800"/>
            </a:xfrm>
            <a:custGeom>
              <a:avLst/>
              <a:gdLst/>
              <a:ahLst/>
              <a:cxnLst/>
              <a:rect r="r" b="b" t="t" l="l"/>
              <a:pathLst>
                <a:path h="812800" w="812800">
                  <a:moveTo>
                    <a:pt x="406400" y="0"/>
                  </a:moveTo>
                  <a:lnTo>
                    <a:pt x="812800" y="406400"/>
                  </a:lnTo>
                  <a:lnTo>
                    <a:pt x="406400" y="812800"/>
                  </a:lnTo>
                  <a:lnTo>
                    <a:pt x="0" y="406400"/>
                  </a:lnTo>
                  <a:lnTo>
                    <a:pt x="406400" y="0"/>
                  </a:lnTo>
                  <a:close/>
                </a:path>
              </a:pathLst>
            </a:custGeom>
            <a:blipFill>
              <a:blip r:embed="rId4"/>
              <a:stretch>
                <a:fillRect l="-34097" t="0" r="-34097" b="0"/>
              </a:stretch>
            </a:blipFill>
            <a:ln w="171450" cap="sq">
              <a:solidFill>
                <a:srgbClr val="1B5690"/>
              </a:solidFill>
              <a:prstDash val="solid"/>
              <a:miter/>
            </a:ln>
          </p:spPr>
        </p:sp>
      </p:grpSp>
      <p:grpSp>
        <p:nvGrpSpPr>
          <p:cNvPr name="Group 6" id="6"/>
          <p:cNvGrpSpPr/>
          <p:nvPr/>
        </p:nvGrpSpPr>
        <p:grpSpPr>
          <a:xfrm rot="0">
            <a:off x="12257108" y="9264091"/>
            <a:ext cx="5472355" cy="3086100"/>
            <a:chOff x="0" y="0"/>
            <a:chExt cx="1441279" cy="812800"/>
          </a:xfrm>
        </p:grpSpPr>
        <p:sp>
          <p:nvSpPr>
            <p:cNvPr name="Freeform 7" id="7"/>
            <p:cNvSpPr/>
            <p:nvPr/>
          </p:nvSpPr>
          <p:spPr>
            <a:xfrm flipH="false" flipV="false" rot="0">
              <a:off x="0" y="0"/>
              <a:ext cx="1441279" cy="812800"/>
            </a:xfrm>
            <a:custGeom>
              <a:avLst/>
              <a:gdLst/>
              <a:ahLst/>
              <a:cxnLst/>
              <a:rect r="r" b="b" t="t" l="l"/>
              <a:pathLst>
                <a:path h="812800" w="1441279">
                  <a:moveTo>
                    <a:pt x="0" y="0"/>
                  </a:moveTo>
                  <a:lnTo>
                    <a:pt x="1441279" y="0"/>
                  </a:lnTo>
                  <a:lnTo>
                    <a:pt x="1441279" y="812800"/>
                  </a:lnTo>
                  <a:lnTo>
                    <a:pt x="0" y="812800"/>
                  </a:lnTo>
                  <a:close/>
                </a:path>
              </a:pathLst>
            </a:custGeom>
            <a:solidFill>
              <a:srgbClr val="FFFFFF"/>
            </a:solidFill>
          </p:spPr>
        </p:sp>
        <p:sp>
          <p:nvSpPr>
            <p:cNvPr name="TextBox 8" id="8"/>
            <p:cNvSpPr txBox="true"/>
            <p:nvPr/>
          </p:nvSpPr>
          <p:spPr>
            <a:xfrm>
              <a:off x="0" y="-57150"/>
              <a:ext cx="1441279" cy="869950"/>
            </a:xfrm>
            <a:prstGeom prst="rect">
              <a:avLst/>
            </a:prstGeom>
          </p:spPr>
          <p:txBody>
            <a:bodyPr anchor="ctr" rtlCol="false" tIns="50800" lIns="50800" bIns="50800" rIns="50800"/>
            <a:lstStyle/>
            <a:p>
              <a:pPr algn="ctr">
                <a:lnSpc>
                  <a:spcPts val="3000"/>
                </a:lnSpc>
              </a:pPr>
            </a:p>
          </p:txBody>
        </p:sp>
      </p:grpSp>
      <p:grpSp>
        <p:nvGrpSpPr>
          <p:cNvPr name="Group 9" id="9"/>
          <p:cNvGrpSpPr/>
          <p:nvPr/>
        </p:nvGrpSpPr>
        <p:grpSpPr>
          <a:xfrm rot="0">
            <a:off x="11257247" y="3533908"/>
            <a:ext cx="8251694" cy="8251694"/>
            <a:chOff x="0" y="0"/>
            <a:chExt cx="812800" cy="812800"/>
          </a:xfrm>
        </p:grpSpPr>
        <p:sp>
          <p:nvSpPr>
            <p:cNvPr name="Freeform 10" id="10"/>
            <p:cNvSpPr/>
            <p:nvPr/>
          </p:nvSpPr>
          <p:spPr>
            <a:xfrm flipH="false" flipV="false" rot="0">
              <a:off x="0" y="0"/>
              <a:ext cx="812800" cy="812800"/>
            </a:xfrm>
            <a:custGeom>
              <a:avLst/>
              <a:gdLst/>
              <a:ahLst/>
              <a:cxnLst/>
              <a:rect r="r" b="b" t="t" l="l"/>
              <a:pathLst>
                <a:path h="812800" w="812800">
                  <a:moveTo>
                    <a:pt x="406400" y="0"/>
                  </a:moveTo>
                  <a:lnTo>
                    <a:pt x="812800" y="406400"/>
                  </a:lnTo>
                  <a:lnTo>
                    <a:pt x="406400" y="812800"/>
                  </a:lnTo>
                  <a:lnTo>
                    <a:pt x="0" y="406400"/>
                  </a:lnTo>
                  <a:lnTo>
                    <a:pt x="406400" y="0"/>
                  </a:lnTo>
                  <a:close/>
                </a:path>
              </a:pathLst>
            </a:custGeom>
            <a:blipFill>
              <a:blip r:embed="rId5"/>
              <a:stretch>
                <a:fillRect l="-14926" t="0" r="-63066" b="0"/>
              </a:stretch>
            </a:blipFill>
            <a:ln w="171450" cap="sq">
              <a:solidFill>
                <a:srgbClr val="1B5690"/>
              </a:solidFill>
              <a:prstDash val="solid"/>
              <a:miter/>
            </a:ln>
          </p:spPr>
        </p:sp>
      </p:grpSp>
      <p:sp>
        <p:nvSpPr>
          <p:cNvPr name="Freeform 11" id="11"/>
          <p:cNvSpPr/>
          <p:nvPr/>
        </p:nvSpPr>
        <p:spPr>
          <a:xfrm flipH="false" flipV="false" rot="0">
            <a:off x="971083" y="3716522"/>
            <a:ext cx="2345319" cy="2853957"/>
          </a:xfrm>
          <a:custGeom>
            <a:avLst/>
            <a:gdLst/>
            <a:ahLst/>
            <a:cxnLst/>
            <a:rect r="r" b="b" t="t" l="l"/>
            <a:pathLst>
              <a:path h="2853957" w="2345319">
                <a:moveTo>
                  <a:pt x="0" y="0"/>
                </a:moveTo>
                <a:lnTo>
                  <a:pt x="2345318" y="0"/>
                </a:lnTo>
                <a:lnTo>
                  <a:pt x="2345318" y="2853956"/>
                </a:lnTo>
                <a:lnTo>
                  <a:pt x="0" y="2853956"/>
                </a:lnTo>
                <a:lnTo>
                  <a:pt x="0" y="0"/>
                </a:lnTo>
                <a:close/>
              </a:path>
            </a:pathLst>
          </a:custGeom>
          <a:blipFill>
            <a:blip r:embed="rId6"/>
            <a:stretch>
              <a:fillRect l="0" t="0" r="-181358" b="0"/>
            </a:stretch>
          </a:blipFill>
        </p:spPr>
      </p:sp>
      <p:sp>
        <p:nvSpPr>
          <p:cNvPr name="Freeform 12" id="12"/>
          <p:cNvSpPr/>
          <p:nvPr/>
        </p:nvSpPr>
        <p:spPr>
          <a:xfrm flipH="false" flipV="false" rot="0">
            <a:off x="971083" y="6685461"/>
            <a:ext cx="2345319" cy="2697162"/>
          </a:xfrm>
          <a:custGeom>
            <a:avLst/>
            <a:gdLst/>
            <a:ahLst/>
            <a:cxnLst/>
            <a:rect r="r" b="b" t="t" l="l"/>
            <a:pathLst>
              <a:path h="2697162" w="2345319">
                <a:moveTo>
                  <a:pt x="0" y="0"/>
                </a:moveTo>
                <a:lnTo>
                  <a:pt x="2345318" y="0"/>
                </a:lnTo>
                <a:lnTo>
                  <a:pt x="2345318" y="2697161"/>
                </a:lnTo>
                <a:lnTo>
                  <a:pt x="0" y="2697161"/>
                </a:lnTo>
                <a:lnTo>
                  <a:pt x="0" y="0"/>
                </a:lnTo>
                <a:close/>
              </a:path>
            </a:pathLst>
          </a:custGeom>
          <a:blipFill>
            <a:blip r:embed="rId7"/>
            <a:stretch>
              <a:fillRect l="0" t="0" r="-183081" b="0"/>
            </a:stretch>
          </a:blipFill>
        </p:spPr>
      </p:sp>
      <p:grpSp>
        <p:nvGrpSpPr>
          <p:cNvPr name="Group 13" id="13"/>
          <p:cNvGrpSpPr/>
          <p:nvPr/>
        </p:nvGrpSpPr>
        <p:grpSpPr>
          <a:xfrm rot="0">
            <a:off x="16744950" y="-2057400"/>
            <a:ext cx="3086100" cy="3086100"/>
            <a:chOff x="0" y="0"/>
            <a:chExt cx="812800" cy="812800"/>
          </a:xfrm>
        </p:grpSpPr>
        <p:sp>
          <p:nvSpPr>
            <p:cNvPr name="Freeform 14" id="14"/>
            <p:cNvSpPr/>
            <p:nvPr/>
          </p:nvSpPr>
          <p:spPr>
            <a:xfrm flipH="false" flipV="false" rot="0">
              <a:off x="0" y="0"/>
              <a:ext cx="812800" cy="812800"/>
            </a:xfrm>
            <a:custGeom>
              <a:avLst/>
              <a:gdLst/>
              <a:ahLst/>
              <a:cxnLst/>
              <a:rect r="r" b="b" t="t" l="l"/>
              <a:pathLst>
                <a:path h="812800" w="812800">
                  <a:moveTo>
                    <a:pt x="0" y="0"/>
                  </a:moveTo>
                  <a:lnTo>
                    <a:pt x="812800" y="0"/>
                  </a:lnTo>
                  <a:lnTo>
                    <a:pt x="812800" y="812800"/>
                  </a:lnTo>
                  <a:lnTo>
                    <a:pt x="0" y="812800"/>
                  </a:lnTo>
                  <a:close/>
                </a:path>
              </a:pathLst>
            </a:custGeom>
            <a:solidFill>
              <a:srgbClr val="FFFFFF"/>
            </a:solidFill>
          </p:spPr>
        </p:sp>
        <p:sp>
          <p:nvSpPr>
            <p:cNvPr name="TextBox 15" id="15"/>
            <p:cNvSpPr txBox="true"/>
            <p:nvPr/>
          </p:nvSpPr>
          <p:spPr>
            <a:xfrm>
              <a:off x="0" y="-57150"/>
              <a:ext cx="812800" cy="869950"/>
            </a:xfrm>
            <a:prstGeom prst="rect">
              <a:avLst/>
            </a:prstGeom>
          </p:spPr>
          <p:txBody>
            <a:bodyPr anchor="ctr" rtlCol="false" tIns="50800" lIns="50800" bIns="50800" rIns="50800"/>
            <a:lstStyle/>
            <a:p>
              <a:pPr algn="ctr">
                <a:lnSpc>
                  <a:spcPts val="2700"/>
                </a:lnSpc>
              </a:pPr>
            </a:p>
          </p:txBody>
        </p:sp>
      </p:grpSp>
      <p:sp>
        <p:nvSpPr>
          <p:cNvPr name="TextBox 16" id="16"/>
          <p:cNvSpPr txBox="true"/>
          <p:nvPr/>
        </p:nvSpPr>
        <p:spPr>
          <a:xfrm rot="0">
            <a:off x="1028700" y="876300"/>
            <a:ext cx="6515604" cy="1365251"/>
          </a:xfrm>
          <a:prstGeom prst="rect">
            <a:avLst/>
          </a:prstGeom>
        </p:spPr>
        <p:txBody>
          <a:bodyPr anchor="t" rtlCol="false" tIns="0" lIns="0" bIns="0" rIns="0">
            <a:spAutoFit/>
          </a:bodyPr>
          <a:lstStyle/>
          <a:p>
            <a:pPr algn="l">
              <a:lnSpc>
                <a:spcPts val="8000"/>
              </a:lnSpc>
            </a:pPr>
            <a:r>
              <a:rPr lang="en-US" sz="8000" spc="-576" b="true">
                <a:solidFill>
                  <a:srgbClr val="1F233F"/>
                </a:solidFill>
                <a:latin typeface="Mont Bold"/>
                <a:ea typeface="Mont Bold"/>
                <a:cs typeface="Mont Bold"/>
                <a:sym typeface="Mont Bold"/>
              </a:rPr>
              <a:t>Halogen lights</a:t>
            </a:r>
          </a:p>
        </p:txBody>
      </p:sp>
      <p:sp>
        <p:nvSpPr>
          <p:cNvPr name="TextBox 17" id="17"/>
          <p:cNvSpPr txBox="true"/>
          <p:nvPr/>
        </p:nvSpPr>
        <p:spPr>
          <a:xfrm rot="0">
            <a:off x="1079187" y="2574081"/>
            <a:ext cx="9071448" cy="342265"/>
          </a:xfrm>
          <a:prstGeom prst="rect">
            <a:avLst/>
          </a:prstGeom>
        </p:spPr>
        <p:txBody>
          <a:bodyPr anchor="t" rtlCol="false" tIns="0" lIns="0" bIns="0" rIns="0">
            <a:spAutoFit/>
          </a:bodyPr>
          <a:lstStyle/>
          <a:p>
            <a:pPr algn="just">
              <a:lnSpc>
                <a:spcPts val="2600"/>
              </a:lnSpc>
            </a:pPr>
            <a:r>
              <a:rPr lang="en-US" b="true" sz="2600" i="true" spc="-67">
                <a:solidFill>
                  <a:srgbClr val="1F233F"/>
                </a:solidFill>
                <a:latin typeface="Montserrat Bold Italics"/>
                <a:ea typeface="Montserrat Bold Italics"/>
                <a:cs typeface="Montserrat Bold Italics"/>
                <a:sym typeface="Montserrat Bold Italics"/>
              </a:rPr>
              <a:t>Elevated lights</a:t>
            </a:r>
          </a:p>
        </p:txBody>
      </p:sp>
      <p:sp>
        <p:nvSpPr>
          <p:cNvPr name="TextBox 18" id="18"/>
          <p:cNvSpPr txBox="true"/>
          <p:nvPr/>
        </p:nvSpPr>
        <p:spPr>
          <a:xfrm rot="0">
            <a:off x="3883269" y="6997142"/>
            <a:ext cx="6816375" cy="2266950"/>
          </a:xfrm>
          <a:prstGeom prst="rect">
            <a:avLst/>
          </a:prstGeom>
        </p:spPr>
        <p:txBody>
          <a:bodyPr anchor="t" rtlCol="false" tIns="0" lIns="0" bIns="0" rIns="0">
            <a:spAutoFit/>
          </a:bodyPr>
          <a:lstStyle/>
          <a:p>
            <a:pPr algn="l">
              <a:lnSpc>
                <a:spcPts val="3000"/>
              </a:lnSpc>
            </a:pPr>
            <a:r>
              <a:rPr lang="en-US" sz="2000" b="true">
                <a:solidFill>
                  <a:srgbClr val="0A1E32"/>
                </a:solidFill>
                <a:latin typeface="Montserrat Bold"/>
                <a:ea typeface="Montserrat Bold"/>
                <a:cs typeface="Montserrat Bold"/>
                <a:sym typeface="Montserrat Bold"/>
              </a:rPr>
              <a:t>TL 421 (AIRPORTS) </a:t>
            </a:r>
          </a:p>
          <a:p>
            <a:pPr algn="l">
              <a:lnSpc>
                <a:spcPts val="3000"/>
              </a:lnSpc>
            </a:pPr>
            <a:r>
              <a:rPr lang="en-US" sz="2000" b="true">
                <a:solidFill>
                  <a:srgbClr val="737373"/>
                </a:solidFill>
                <a:latin typeface="Montserrat Bold"/>
                <a:ea typeface="Montserrat Bold"/>
                <a:cs typeface="Montserrat Bold"/>
                <a:sym typeface="Montserrat Bold"/>
              </a:rPr>
              <a:t>6,6 A halogen unidirectional high intensity lights for CAT I-III </a:t>
            </a:r>
          </a:p>
          <a:p>
            <a:pPr algn="l">
              <a:lnSpc>
                <a:spcPts val="3000"/>
              </a:lnSpc>
            </a:pPr>
          </a:p>
          <a:p>
            <a:pPr algn="l" marL="431801" indent="-215900" lvl="1">
              <a:lnSpc>
                <a:spcPts val="3000"/>
              </a:lnSpc>
              <a:buFont typeface="Arial"/>
              <a:buChar char="•"/>
            </a:pPr>
            <a:r>
              <a:rPr lang="en-US" b="true" sz="2000">
                <a:solidFill>
                  <a:srgbClr val="737373"/>
                </a:solidFill>
                <a:latin typeface="Montserrat Bold"/>
                <a:ea typeface="Montserrat Bold"/>
                <a:cs typeface="Montserrat Bold"/>
                <a:sym typeface="Montserrat Bold"/>
              </a:rPr>
              <a:t>APP, ASR, END, THR, THRWB</a:t>
            </a:r>
          </a:p>
          <a:p>
            <a:pPr algn="l">
              <a:lnSpc>
                <a:spcPts val="3000"/>
              </a:lnSpc>
            </a:pPr>
          </a:p>
        </p:txBody>
      </p:sp>
    </p:spTree>
  </p:cSld>
  <p:clrMapOvr>
    <a:masterClrMapping/>
  </p:clrMapOvr>
</p:sld>
</file>

<file path=ppt/slides/slide1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2700000">
            <a:off x="751070" y="8044952"/>
            <a:ext cx="5983573" cy="5090926"/>
            <a:chOff x="0" y="0"/>
            <a:chExt cx="1575920" cy="1340820"/>
          </a:xfrm>
        </p:grpSpPr>
        <p:sp>
          <p:nvSpPr>
            <p:cNvPr name="Freeform 3" id="3"/>
            <p:cNvSpPr/>
            <p:nvPr/>
          </p:nvSpPr>
          <p:spPr>
            <a:xfrm flipH="false" flipV="false" rot="0">
              <a:off x="0" y="0"/>
              <a:ext cx="1575920" cy="1340820"/>
            </a:xfrm>
            <a:custGeom>
              <a:avLst/>
              <a:gdLst/>
              <a:ahLst/>
              <a:cxnLst/>
              <a:rect r="r" b="b" t="t" l="l"/>
              <a:pathLst>
                <a:path h="1340820" w="1575920">
                  <a:moveTo>
                    <a:pt x="0" y="0"/>
                  </a:moveTo>
                  <a:lnTo>
                    <a:pt x="1575920" y="0"/>
                  </a:lnTo>
                  <a:lnTo>
                    <a:pt x="1575920" y="1340820"/>
                  </a:lnTo>
                  <a:lnTo>
                    <a:pt x="0" y="1340820"/>
                  </a:lnTo>
                  <a:close/>
                </a:path>
              </a:pathLst>
            </a:custGeom>
            <a:solidFill>
              <a:srgbClr val="FFFFFF"/>
            </a:solidFill>
          </p:spPr>
        </p:sp>
        <p:sp>
          <p:nvSpPr>
            <p:cNvPr name="TextBox 4" id="4"/>
            <p:cNvSpPr txBox="true"/>
            <p:nvPr/>
          </p:nvSpPr>
          <p:spPr>
            <a:xfrm>
              <a:off x="0" y="47625"/>
              <a:ext cx="1575920" cy="1293195"/>
            </a:xfrm>
            <a:prstGeom prst="rect">
              <a:avLst/>
            </a:prstGeom>
          </p:spPr>
          <p:txBody>
            <a:bodyPr anchor="ctr" rtlCol="false" tIns="50800" lIns="50800" bIns="50800" rIns="50800"/>
            <a:lstStyle/>
            <a:p>
              <a:pPr algn="ctr">
                <a:lnSpc>
                  <a:spcPts val="2199"/>
                </a:lnSpc>
              </a:pPr>
            </a:p>
          </p:txBody>
        </p:sp>
      </p:grpSp>
      <p:sp>
        <p:nvSpPr>
          <p:cNvPr name="Freeform 5" id="5"/>
          <p:cNvSpPr/>
          <p:nvPr/>
        </p:nvSpPr>
        <p:spPr>
          <a:xfrm flipH="false" flipV="false" rot="0">
            <a:off x="-2355062" y="-3069677"/>
            <a:ext cx="11422862" cy="16173963"/>
          </a:xfrm>
          <a:custGeom>
            <a:avLst/>
            <a:gdLst/>
            <a:ahLst/>
            <a:cxnLst/>
            <a:rect r="r" b="b" t="t" l="l"/>
            <a:pathLst>
              <a:path h="16173963" w="11422862">
                <a:moveTo>
                  <a:pt x="0" y="0"/>
                </a:moveTo>
                <a:lnTo>
                  <a:pt x="11422862" y="0"/>
                </a:lnTo>
                <a:lnTo>
                  <a:pt x="11422862" y="16173964"/>
                </a:lnTo>
                <a:lnTo>
                  <a:pt x="0" y="16173964"/>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6" id="6"/>
          <p:cNvGrpSpPr/>
          <p:nvPr/>
        </p:nvGrpSpPr>
        <p:grpSpPr>
          <a:xfrm rot="0">
            <a:off x="-172570" y="8727595"/>
            <a:ext cx="5306409" cy="1900555"/>
            <a:chOff x="0" y="0"/>
            <a:chExt cx="1397573" cy="500558"/>
          </a:xfrm>
        </p:grpSpPr>
        <p:sp>
          <p:nvSpPr>
            <p:cNvPr name="Freeform 7" id="7"/>
            <p:cNvSpPr/>
            <p:nvPr/>
          </p:nvSpPr>
          <p:spPr>
            <a:xfrm flipH="false" flipV="false" rot="0">
              <a:off x="0" y="0"/>
              <a:ext cx="1397573" cy="500558"/>
            </a:xfrm>
            <a:custGeom>
              <a:avLst/>
              <a:gdLst/>
              <a:ahLst/>
              <a:cxnLst/>
              <a:rect r="r" b="b" t="t" l="l"/>
              <a:pathLst>
                <a:path h="500558" w="1397573">
                  <a:moveTo>
                    <a:pt x="0" y="0"/>
                  </a:moveTo>
                  <a:lnTo>
                    <a:pt x="1397573" y="0"/>
                  </a:lnTo>
                  <a:lnTo>
                    <a:pt x="1397573" y="500558"/>
                  </a:lnTo>
                  <a:lnTo>
                    <a:pt x="0" y="500558"/>
                  </a:lnTo>
                  <a:close/>
                </a:path>
              </a:pathLst>
            </a:custGeom>
            <a:solidFill>
              <a:srgbClr val="FFFFFF"/>
            </a:solidFill>
          </p:spPr>
        </p:sp>
        <p:sp>
          <p:nvSpPr>
            <p:cNvPr name="TextBox 8" id="8"/>
            <p:cNvSpPr txBox="true"/>
            <p:nvPr/>
          </p:nvSpPr>
          <p:spPr>
            <a:xfrm>
              <a:off x="0" y="47625"/>
              <a:ext cx="1397573" cy="452933"/>
            </a:xfrm>
            <a:prstGeom prst="rect">
              <a:avLst/>
            </a:prstGeom>
          </p:spPr>
          <p:txBody>
            <a:bodyPr anchor="ctr" rtlCol="false" tIns="50800" lIns="50800" bIns="50800" rIns="50800"/>
            <a:lstStyle/>
            <a:p>
              <a:pPr algn="ctr">
                <a:lnSpc>
                  <a:spcPts val="2199"/>
                </a:lnSpc>
              </a:pPr>
            </a:p>
          </p:txBody>
        </p:sp>
      </p:grpSp>
      <p:grpSp>
        <p:nvGrpSpPr>
          <p:cNvPr name="Group 9" id="9"/>
          <p:cNvGrpSpPr/>
          <p:nvPr/>
        </p:nvGrpSpPr>
        <p:grpSpPr>
          <a:xfrm rot="0">
            <a:off x="107415" y="-221445"/>
            <a:ext cx="5662200" cy="5662200"/>
            <a:chOff x="0" y="0"/>
            <a:chExt cx="812800" cy="812800"/>
          </a:xfrm>
        </p:grpSpPr>
        <p:sp>
          <p:nvSpPr>
            <p:cNvPr name="Freeform 10" id="10"/>
            <p:cNvSpPr/>
            <p:nvPr/>
          </p:nvSpPr>
          <p:spPr>
            <a:xfrm flipH="false" flipV="false" rot="0">
              <a:off x="0" y="0"/>
              <a:ext cx="812800" cy="812800"/>
            </a:xfrm>
            <a:custGeom>
              <a:avLst/>
              <a:gdLst/>
              <a:ahLst/>
              <a:cxnLst/>
              <a:rect r="r" b="b" t="t" l="l"/>
              <a:pathLst>
                <a:path h="812800" w="812800">
                  <a:moveTo>
                    <a:pt x="406400" y="0"/>
                  </a:moveTo>
                  <a:lnTo>
                    <a:pt x="812800" y="406400"/>
                  </a:lnTo>
                  <a:lnTo>
                    <a:pt x="406400" y="812800"/>
                  </a:lnTo>
                  <a:lnTo>
                    <a:pt x="0" y="406400"/>
                  </a:lnTo>
                  <a:lnTo>
                    <a:pt x="406400" y="0"/>
                  </a:lnTo>
                  <a:close/>
                </a:path>
              </a:pathLst>
            </a:custGeom>
            <a:blipFill>
              <a:blip r:embed="rId4"/>
              <a:stretch>
                <a:fillRect l="0" t="-32157" r="0" b="-1337"/>
              </a:stretch>
            </a:blipFill>
            <a:ln w="171450" cap="sq">
              <a:solidFill>
                <a:srgbClr val="1B5690"/>
              </a:solidFill>
              <a:prstDash val="solid"/>
              <a:miter/>
            </a:ln>
          </p:spPr>
        </p:sp>
      </p:grpSp>
      <p:grpSp>
        <p:nvGrpSpPr>
          <p:cNvPr name="Group 11" id="11"/>
          <p:cNvGrpSpPr/>
          <p:nvPr/>
        </p:nvGrpSpPr>
        <p:grpSpPr>
          <a:xfrm rot="0">
            <a:off x="50265" y="4060250"/>
            <a:ext cx="8251694" cy="8251694"/>
            <a:chOff x="0" y="0"/>
            <a:chExt cx="812800" cy="812800"/>
          </a:xfrm>
        </p:grpSpPr>
        <p:sp>
          <p:nvSpPr>
            <p:cNvPr name="Freeform 12" id="12"/>
            <p:cNvSpPr/>
            <p:nvPr/>
          </p:nvSpPr>
          <p:spPr>
            <a:xfrm flipH="false" flipV="false" rot="0">
              <a:off x="0" y="0"/>
              <a:ext cx="812800" cy="812800"/>
            </a:xfrm>
            <a:custGeom>
              <a:avLst/>
              <a:gdLst/>
              <a:ahLst/>
              <a:cxnLst/>
              <a:rect r="r" b="b" t="t" l="l"/>
              <a:pathLst>
                <a:path h="812800" w="812800">
                  <a:moveTo>
                    <a:pt x="406400" y="0"/>
                  </a:moveTo>
                  <a:lnTo>
                    <a:pt x="812800" y="406400"/>
                  </a:lnTo>
                  <a:lnTo>
                    <a:pt x="406400" y="812800"/>
                  </a:lnTo>
                  <a:lnTo>
                    <a:pt x="0" y="406400"/>
                  </a:lnTo>
                  <a:lnTo>
                    <a:pt x="406400" y="0"/>
                  </a:lnTo>
                  <a:close/>
                </a:path>
              </a:pathLst>
            </a:custGeom>
            <a:blipFill>
              <a:blip r:embed="rId5"/>
              <a:stretch>
                <a:fillRect l="-16747" t="0" r="-16747" b="0"/>
              </a:stretch>
            </a:blipFill>
            <a:ln w="171450" cap="sq">
              <a:solidFill>
                <a:srgbClr val="1B5690"/>
              </a:solidFill>
              <a:prstDash val="solid"/>
              <a:miter/>
            </a:ln>
          </p:spPr>
        </p:sp>
      </p:grpSp>
      <p:sp>
        <p:nvSpPr>
          <p:cNvPr name="TextBox 13" id="13"/>
          <p:cNvSpPr txBox="true"/>
          <p:nvPr/>
        </p:nvSpPr>
        <p:spPr>
          <a:xfrm rot="0">
            <a:off x="8502109" y="2574081"/>
            <a:ext cx="9071448" cy="989965"/>
          </a:xfrm>
          <a:prstGeom prst="rect">
            <a:avLst/>
          </a:prstGeom>
        </p:spPr>
        <p:txBody>
          <a:bodyPr anchor="t" rtlCol="false" tIns="0" lIns="0" bIns="0" rIns="0">
            <a:spAutoFit/>
          </a:bodyPr>
          <a:lstStyle/>
          <a:p>
            <a:pPr algn="just">
              <a:lnSpc>
                <a:spcPts val="2600"/>
              </a:lnSpc>
            </a:pPr>
            <a:r>
              <a:rPr lang="en-US" b="true" sz="2600" i="true" spc="-67">
                <a:solidFill>
                  <a:srgbClr val="1F233F"/>
                </a:solidFill>
                <a:latin typeface="Montserrat Bold Italics"/>
                <a:ea typeface="Montserrat Bold Italics"/>
                <a:cs typeface="Montserrat Bold Italics"/>
                <a:sym typeface="Montserrat Bold Italics"/>
              </a:rPr>
              <a:t>INSET LIGHTS </a:t>
            </a:r>
          </a:p>
          <a:p>
            <a:pPr algn="just">
              <a:lnSpc>
                <a:spcPts val="2600"/>
              </a:lnSpc>
            </a:pPr>
            <a:r>
              <a:rPr lang="en-US" b="true" sz="2600" i="true" spc="-67">
                <a:solidFill>
                  <a:srgbClr val="1F233F"/>
                </a:solidFill>
                <a:latin typeface="Montserrat Bold Italics"/>
                <a:ea typeface="Montserrat Bold Italics"/>
                <a:cs typeface="Montserrat Bold Italics"/>
                <a:sym typeface="Montserrat Bold Italics"/>
              </a:rPr>
              <a:t>(TI-HALOGEN/TLI-LED)</a:t>
            </a:r>
          </a:p>
          <a:p>
            <a:pPr algn="just">
              <a:lnSpc>
                <a:spcPts val="2600"/>
              </a:lnSpc>
            </a:pPr>
          </a:p>
        </p:txBody>
      </p:sp>
      <p:sp>
        <p:nvSpPr>
          <p:cNvPr name="TextBox 14" id="14"/>
          <p:cNvSpPr txBox="true"/>
          <p:nvPr/>
        </p:nvSpPr>
        <p:spPr>
          <a:xfrm rot="0">
            <a:off x="8451622" y="876300"/>
            <a:ext cx="6515604" cy="1365251"/>
          </a:xfrm>
          <a:prstGeom prst="rect">
            <a:avLst/>
          </a:prstGeom>
        </p:spPr>
        <p:txBody>
          <a:bodyPr anchor="t" rtlCol="false" tIns="0" lIns="0" bIns="0" rIns="0">
            <a:spAutoFit/>
          </a:bodyPr>
          <a:lstStyle/>
          <a:p>
            <a:pPr algn="l">
              <a:lnSpc>
                <a:spcPts val="8000"/>
              </a:lnSpc>
            </a:pPr>
            <a:r>
              <a:rPr lang="en-US" sz="8000" spc="-576" b="true">
                <a:solidFill>
                  <a:srgbClr val="1F233F"/>
                </a:solidFill>
                <a:latin typeface="Mont Bold"/>
                <a:ea typeface="Mont Bold"/>
                <a:cs typeface="Mont Bold"/>
                <a:sym typeface="Mont Bold"/>
              </a:rPr>
              <a:t>Inset lights</a:t>
            </a:r>
          </a:p>
        </p:txBody>
      </p:sp>
      <p:sp>
        <p:nvSpPr>
          <p:cNvPr name="TextBox 15" id="15"/>
          <p:cNvSpPr txBox="true"/>
          <p:nvPr/>
        </p:nvSpPr>
        <p:spPr>
          <a:xfrm rot="0">
            <a:off x="8451622" y="6877050"/>
            <a:ext cx="6201348" cy="3028950"/>
          </a:xfrm>
          <a:prstGeom prst="rect">
            <a:avLst/>
          </a:prstGeom>
        </p:spPr>
        <p:txBody>
          <a:bodyPr anchor="t" rtlCol="false" tIns="0" lIns="0" bIns="0" rIns="0">
            <a:spAutoFit/>
          </a:bodyPr>
          <a:lstStyle/>
          <a:p>
            <a:pPr algn="l">
              <a:lnSpc>
                <a:spcPts val="3000"/>
              </a:lnSpc>
            </a:pPr>
            <a:r>
              <a:rPr lang="en-US" sz="2000" b="true">
                <a:solidFill>
                  <a:srgbClr val="0A1E32"/>
                </a:solidFill>
                <a:latin typeface="Montserrat Bold"/>
                <a:ea typeface="Montserrat Bold"/>
                <a:cs typeface="Montserrat Bold"/>
                <a:sym typeface="Montserrat Bold"/>
              </a:rPr>
              <a:t>TI40/TI41 (AIRPORT)</a:t>
            </a:r>
          </a:p>
          <a:p>
            <a:pPr algn="l">
              <a:lnSpc>
                <a:spcPts val="3000"/>
              </a:lnSpc>
            </a:pPr>
            <a:r>
              <a:rPr lang="en-US" sz="2000" b="true">
                <a:solidFill>
                  <a:srgbClr val="737373"/>
                </a:solidFill>
                <a:latin typeface="Montserrat Bold"/>
                <a:ea typeface="Montserrat Bold"/>
                <a:cs typeface="Montserrat Bold"/>
                <a:sym typeface="Montserrat Bold"/>
              </a:rPr>
              <a:t>6,6 A halogen directional high intensity lights for CAT I-III </a:t>
            </a:r>
          </a:p>
          <a:p>
            <a:pPr algn="l">
              <a:lnSpc>
                <a:spcPts val="3000"/>
              </a:lnSpc>
            </a:pPr>
          </a:p>
          <a:p>
            <a:pPr algn="l" marL="431801" indent="-215900" lvl="1">
              <a:lnSpc>
                <a:spcPts val="3000"/>
              </a:lnSpc>
              <a:buFont typeface="Arial"/>
              <a:buChar char="•"/>
            </a:pPr>
            <a:r>
              <a:rPr lang="en-US" b="true" sz="2000">
                <a:solidFill>
                  <a:srgbClr val="737373"/>
                </a:solidFill>
                <a:latin typeface="Montserrat Bold"/>
                <a:ea typeface="Montserrat Bold"/>
                <a:cs typeface="Montserrat Bold"/>
                <a:sym typeface="Montserrat Bold"/>
              </a:rPr>
              <a:t>40 series</a:t>
            </a:r>
            <a:r>
              <a:rPr lang="en-US" b="true" sz="2000">
                <a:solidFill>
                  <a:srgbClr val="737373"/>
                </a:solidFill>
                <a:latin typeface="Montserrat Bold"/>
                <a:ea typeface="Montserrat Bold"/>
                <a:cs typeface="Montserrat Bold"/>
                <a:sym typeface="Montserrat Bold"/>
              </a:rPr>
              <a:t> - 8" diameter, 9,35 mm protrusion </a:t>
            </a:r>
          </a:p>
          <a:p>
            <a:pPr algn="l" marL="431801" indent="-215900" lvl="1">
              <a:lnSpc>
                <a:spcPts val="3000"/>
              </a:lnSpc>
              <a:buFont typeface="Arial"/>
              <a:buChar char="•"/>
            </a:pPr>
            <a:r>
              <a:rPr lang="en-US" b="true" sz="2000">
                <a:solidFill>
                  <a:srgbClr val="737373"/>
                </a:solidFill>
                <a:latin typeface="Montserrat Bold"/>
                <a:ea typeface="Montserrat Bold"/>
                <a:cs typeface="Montserrat Bold"/>
                <a:sym typeface="Montserrat Bold"/>
              </a:rPr>
              <a:t>41</a:t>
            </a:r>
            <a:r>
              <a:rPr lang="en-US" b="true" sz="2000">
                <a:solidFill>
                  <a:srgbClr val="737373"/>
                </a:solidFill>
                <a:latin typeface="Montserrat Bold"/>
                <a:ea typeface="Montserrat Bold"/>
                <a:cs typeface="Montserrat Bold"/>
                <a:sym typeface="Montserrat Bold"/>
              </a:rPr>
              <a:t> series - 8" diameter, 6,35 mm protrusion</a:t>
            </a:r>
          </a:p>
          <a:p>
            <a:pPr algn="l" marL="431801" indent="-215900" lvl="1">
              <a:lnSpc>
                <a:spcPts val="3000"/>
              </a:lnSpc>
              <a:buFont typeface="Arial"/>
              <a:buChar char="•"/>
            </a:pPr>
            <a:r>
              <a:rPr lang="en-US" b="true" sz="2000">
                <a:solidFill>
                  <a:srgbClr val="737373"/>
                </a:solidFill>
                <a:latin typeface="Montserrat Bold"/>
                <a:ea typeface="Montserrat Bold"/>
                <a:cs typeface="Montserrat Bold"/>
                <a:sym typeface="Montserrat Bold"/>
              </a:rPr>
              <a:t>RCL, RETIL, TDZ, THL</a:t>
            </a:r>
          </a:p>
          <a:p>
            <a:pPr algn="l">
              <a:lnSpc>
                <a:spcPts val="3000"/>
              </a:lnSpc>
            </a:pPr>
          </a:p>
        </p:txBody>
      </p:sp>
      <p:sp>
        <p:nvSpPr>
          <p:cNvPr name="TextBox 16" id="16"/>
          <p:cNvSpPr txBox="true"/>
          <p:nvPr/>
        </p:nvSpPr>
        <p:spPr>
          <a:xfrm rot="0">
            <a:off x="8451622" y="3738894"/>
            <a:ext cx="7200385" cy="2647950"/>
          </a:xfrm>
          <a:prstGeom prst="rect">
            <a:avLst/>
          </a:prstGeom>
        </p:spPr>
        <p:txBody>
          <a:bodyPr anchor="t" rtlCol="false" tIns="0" lIns="0" bIns="0" rIns="0">
            <a:spAutoFit/>
          </a:bodyPr>
          <a:lstStyle/>
          <a:p>
            <a:pPr algn="l">
              <a:lnSpc>
                <a:spcPts val="3000"/>
              </a:lnSpc>
            </a:pPr>
            <a:r>
              <a:rPr lang="en-US" sz="2000" b="true">
                <a:solidFill>
                  <a:srgbClr val="0A1E32"/>
                </a:solidFill>
                <a:latin typeface="Montserrat Bold"/>
                <a:ea typeface="Montserrat Bold"/>
                <a:cs typeface="Montserrat Bold"/>
                <a:sym typeface="Montserrat Bold"/>
              </a:rPr>
              <a:t>TI42/TLI42 (AIRPORT/HELIPORTS)</a:t>
            </a:r>
          </a:p>
          <a:p>
            <a:pPr algn="l">
              <a:lnSpc>
                <a:spcPts val="3000"/>
              </a:lnSpc>
            </a:pPr>
            <a:r>
              <a:rPr lang="en-US" sz="2000" b="true">
                <a:solidFill>
                  <a:srgbClr val="737373"/>
                </a:solidFill>
                <a:latin typeface="Montserrat Bold"/>
                <a:ea typeface="Montserrat Bold"/>
                <a:cs typeface="Montserrat Bold"/>
                <a:sym typeface="Montserrat Bold"/>
              </a:rPr>
              <a:t>6,6 A/230 V halogen/LED omnidirectional </a:t>
            </a:r>
          </a:p>
          <a:p>
            <a:pPr algn="l">
              <a:lnSpc>
                <a:spcPts val="3000"/>
              </a:lnSpc>
            </a:pPr>
            <a:r>
              <a:rPr lang="en-US" sz="2000" b="true">
                <a:solidFill>
                  <a:srgbClr val="737373"/>
                </a:solidFill>
                <a:latin typeface="Montserrat Bold"/>
                <a:ea typeface="Montserrat Bold"/>
                <a:cs typeface="Montserrat Bold"/>
                <a:sym typeface="Montserrat Bold"/>
              </a:rPr>
              <a:t>low/medium intensity lights</a:t>
            </a:r>
          </a:p>
          <a:p>
            <a:pPr algn="l">
              <a:lnSpc>
                <a:spcPts val="3000"/>
              </a:lnSpc>
            </a:pPr>
          </a:p>
          <a:p>
            <a:pPr algn="l" marL="431801" indent="-215900" lvl="1">
              <a:lnSpc>
                <a:spcPts val="3000"/>
              </a:lnSpc>
              <a:buFont typeface="Arial"/>
              <a:buChar char="•"/>
            </a:pPr>
            <a:r>
              <a:rPr lang="en-US" b="true" sz="2000">
                <a:solidFill>
                  <a:srgbClr val="737373"/>
                </a:solidFill>
                <a:latin typeface="Montserrat Bold"/>
                <a:ea typeface="Montserrat Bold"/>
                <a:cs typeface="Montserrat Bold"/>
                <a:sym typeface="Montserrat Bold"/>
              </a:rPr>
              <a:t>8" diameter, 3,5 mm protrusion</a:t>
            </a:r>
          </a:p>
          <a:p>
            <a:pPr algn="l" marL="431801" indent="-215900" lvl="1">
              <a:lnSpc>
                <a:spcPts val="3000"/>
              </a:lnSpc>
              <a:buFont typeface="Arial"/>
              <a:buChar char="•"/>
            </a:pPr>
            <a:r>
              <a:rPr lang="en-US" b="true" sz="2000">
                <a:solidFill>
                  <a:srgbClr val="737373"/>
                </a:solidFill>
                <a:latin typeface="Montserrat Bold"/>
                <a:ea typeface="Montserrat Bold"/>
                <a:cs typeface="Montserrat Bold"/>
                <a:sym typeface="Montserrat Bold"/>
              </a:rPr>
              <a:t>FATO, FPAG, RWY, SBL, SMG, TCL, TLOF, TWY</a:t>
            </a:r>
          </a:p>
          <a:p>
            <a:pPr algn="l">
              <a:lnSpc>
                <a:spcPts val="3000"/>
              </a:lnSpc>
            </a:pPr>
          </a:p>
        </p:txBody>
      </p:sp>
      <p:sp>
        <p:nvSpPr>
          <p:cNvPr name="Freeform 17" id="17"/>
          <p:cNvSpPr/>
          <p:nvPr/>
        </p:nvSpPr>
        <p:spPr>
          <a:xfrm flipH="false" flipV="false" rot="0">
            <a:off x="14967226" y="3564047"/>
            <a:ext cx="2817608" cy="2822797"/>
          </a:xfrm>
          <a:custGeom>
            <a:avLst/>
            <a:gdLst/>
            <a:ahLst/>
            <a:cxnLst/>
            <a:rect r="r" b="b" t="t" l="l"/>
            <a:pathLst>
              <a:path h="2822797" w="2817608">
                <a:moveTo>
                  <a:pt x="0" y="0"/>
                </a:moveTo>
                <a:lnTo>
                  <a:pt x="2817609" y="0"/>
                </a:lnTo>
                <a:lnTo>
                  <a:pt x="2817609" y="2822797"/>
                </a:lnTo>
                <a:lnTo>
                  <a:pt x="0" y="2822797"/>
                </a:lnTo>
                <a:lnTo>
                  <a:pt x="0" y="0"/>
                </a:lnTo>
                <a:close/>
              </a:path>
            </a:pathLst>
          </a:custGeom>
          <a:blipFill>
            <a:blip r:embed="rId6"/>
            <a:stretch>
              <a:fillRect l="0" t="0" r="0" b="0"/>
            </a:stretch>
          </a:blipFill>
        </p:spPr>
      </p:sp>
      <p:sp>
        <p:nvSpPr>
          <p:cNvPr name="Freeform 18" id="18"/>
          <p:cNvSpPr/>
          <p:nvPr/>
        </p:nvSpPr>
        <p:spPr>
          <a:xfrm flipH="false" flipV="false" rot="0">
            <a:off x="14967226" y="6934200"/>
            <a:ext cx="2920587" cy="2915218"/>
          </a:xfrm>
          <a:custGeom>
            <a:avLst/>
            <a:gdLst/>
            <a:ahLst/>
            <a:cxnLst/>
            <a:rect r="r" b="b" t="t" l="l"/>
            <a:pathLst>
              <a:path h="2915218" w="2920587">
                <a:moveTo>
                  <a:pt x="0" y="0"/>
                </a:moveTo>
                <a:lnTo>
                  <a:pt x="2920587" y="0"/>
                </a:lnTo>
                <a:lnTo>
                  <a:pt x="2920587" y="2915218"/>
                </a:lnTo>
                <a:lnTo>
                  <a:pt x="0" y="2915218"/>
                </a:lnTo>
                <a:lnTo>
                  <a:pt x="0" y="0"/>
                </a:lnTo>
                <a:close/>
              </a:path>
            </a:pathLst>
          </a:custGeom>
          <a:blipFill>
            <a:blip r:embed="rId7"/>
            <a:stretch>
              <a:fillRect l="0" t="0" r="0" b="0"/>
            </a:stretch>
          </a:blipFill>
        </p:spPr>
      </p:sp>
      <p:grpSp>
        <p:nvGrpSpPr>
          <p:cNvPr name="Group 19" id="19"/>
          <p:cNvGrpSpPr/>
          <p:nvPr/>
        </p:nvGrpSpPr>
        <p:grpSpPr>
          <a:xfrm rot="0">
            <a:off x="-2724232" y="-2057400"/>
            <a:ext cx="3086100" cy="3086100"/>
            <a:chOff x="0" y="0"/>
            <a:chExt cx="812800" cy="812800"/>
          </a:xfrm>
        </p:grpSpPr>
        <p:sp>
          <p:nvSpPr>
            <p:cNvPr name="Freeform 20" id="20"/>
            <p:cNvSpPr/>
            <p:nvPr/>
          </p:nvSpPr>
          <p:spPr>
            <a:xfrm flipH="false" flipV="false" rot="0">
              <a:off x="0" y="0"/>
              <a:ext cx="812800" cy="812800"/>
            </a:xfrm>
            <a:custGeom>
              <a:avLst/>
              <a:gdLst/>
              <a:ahLst/>
              <a:cxnLst/>
              <a:rect r="r" b="b" t="t" l="l"/>
              <a:pathLst>
                <a:path h="812800" w="812800">
                  <a:moveTo>
                    <a:pt x="0" y="0"/>
                  </a:moveTo>
                  <a:lnTo>
                    <a:pt x="812800" y="0"/>
                  </a:lnTo>
                  <a:lnTo>
                    <a:pt x="812800" y="812800"/>
                  </a:lnTo>
                  <a:lnTo>
                    <a:pt x="0" y="812800"/>
                  </a:lnTo>
                  <a:close/>
                </a:path>
              </a:pathLst>
            </a:custGeom>
            <a:solidFill>
              <a:srgbClr val="FFFFFF"/>
            </a:solidFill>
          </p:spPr>
        </p:sp>
        <p:sp>
          <p:nvSpPr>
            <p:cNvPr name="TextBox 21" id="21"/>
            <p:cNvSpPr txBox="true"/>
            <p:nvPr/>
          </p:nvSpPr>
          <p:spPr>
            <a:xfrm>
              <a:off x="0" y="-57150"/>
              <a:ext cx="812800" cy="869950"/>
            </a:xfrm>
            <a:prstGeom prst="rect">
              <a:avLst/>
            </a:prstGeom>
          </p:spPr>
          <p:txBody>
            <a:bodyPr anchor="ctr" rtlCol="false" tIns="50800" lIns="50800" bIns="50800" rIns="50800"/>
            <a:lstStyle/>
            <a:p>
              <a:pPr algn="ctr">
                <a:lnSpc>
                  <a:spcPts val="2700"/>
                </a:lnSpc>
              </a:pPr>
            </a:p>
          </p:txBody>
        </p:sp>
      </p:grpSp>
    </p:spTree>
  </p:cSld>
  <p:clrMapOvr>
    <a:masterClrMapping/>
  </p:clrMapOvr>
</p:sld>
</file>

<file path=ppt/slides/slide1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2700000">
            <a:off x="751070" y="8044952"/>
            <a:ext cx="5983573" cy="5090926"/>
            <a:chOff x="0" y="0"/>
            <a:chExt cx="1575920" cy="1340820"/>
          </a:xfrm>
        </p:grpSpPr>
        <p:sp>
          <p:nvSpPr>
            <p:cNvPr name="Freeform 3" id="3"/>
            <p:cNvSpPr/>
            <p:nvPr/>
          </p:nvSpPr>
          <p:spPr>
            <a:xfrm flipH="false" flipV="false" rot="0">
              <a:off x="0" y="0"/>
              <a:ext cx="1575920" cy="1340820"/>
            </a:xfrm>
            <a:custGeom>
              <a:avLst/>
              <a:gdLst/>
              <a:ahLst/>
              <a:cxnLst/>
              <a:rect r="r" b="b" t="t" l="l"/>
              <a:pathLst>
                <a:path h="1340820" w="1575920">
                  <a:moveTo>
                    <a:pt x="0" y="0"/>
                  </a:moveTo>
                  <a:lnTo>
                    <a:pt x="1575920" y="0"/>
                  </a:lnTo>
                  <a:lnTo>
                    <a:pt x="1575920" y="1340820"/>
                  </a:lnTo>
                  <a:lnTo>
                    <a:pt x="0" y="1340820"/>
                  </a:lnTo>
                  <a:close/>
                </a:path>
              </a:pathLst>
            </a:custGeom>
            <a:solidFill>
              <a:srgbClr val="FFFFFF"/>
            </a:solidFill>
          </p:spPr>
        </p:sp>
        <p:sp>
          <p:nvSpPr>
            <p:cNvPr name="TextBox 4" id="4"/>
            <p:cNvSpPr txBox="true"/>
            <p:nvPr/>
          </p:nvSpPr>
          <p:spPr>
            <a:xfrm>
              <a:off x="0" y="47625"/>
              <a:ext cx="1575920" cy="1293195"/>
            </a:xfrm>
            <a:prstGeom prst="rect">
              <a:avLst/>
            </a:prstGeom>
          </p:spPr>
          <p:txBody>
            <a:bodyPr anchor="ctr" rtlCol="false" tIns="50800" lIns="50800" bIns="50800" rIns="50800"/>
            <a:lstStyle/>
            <a:p>
              <a:pPr algn="ctr">
                <a:lnSpc>
                  <a:spcPts val="2199"/>
                </a:lnSpc>
              </a:pPr>
            </a:p>
          </p:txBody>
        </p:sp>
      </p:grpSp>
      <p:sp>
        <p:nvSpPr>
          <p:cNvPr name="Freeform 5" id="5"/>
          <p:cNvSpPr/>
          <p:nvPr/>
        </p:nvSpPr>
        <p:spPr>
          <a:xfrm flipH="false" flipV="false" rot="0">
            <a:off x="-2355062" y="-3069677"/>
            <a:ext cx="11422862" cy="16173963"/>
          </a:xfrm>
          <a:custGeom>
            <a:avLst/>
            <a:gdLst/>
            <a:ahLst/>
            <a:cxnLst/>
            <a:rect r="r" b="b" t="t" l="l"/>
            <a:pathLst>
              <a:path h="16173963" w="11422862">
                <a:moveTo>
                  <a:pt x="0" y="0"/>
                </a:moveTo>
                <a:lnTo>
                  <a:pt x="11422862" y="0"/>
                </a:lnTo>
                <a:lnTo>
                  <a:pt x="11422862" y="16173964"/>
                </a:lnTo>
                <a:lnTo>
                  <a:pt x="0" y="16173964"/>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6" id="6"/>
          <p:cNvGrpSpPr/>
          <p:nvPr/>
        </p:nvGrpSpPr>
        <p:grpSpPr>
          <a:xfrm rot="0">
            <a:off x="-172570" y="8727595"/>
            <a:ext cx="5306409" cy="1900555"/>
            <a:chOff x="0" y="0"/>
            <a:chExt cx="1397573" cy="500558"/>
          </a:xfrm>
        </p:grpSpPr>
        <p:sp>
          <p:nvSpPr>
            <p:cNvPr name="Freeform 7" id="7"/>
            <p:cNvSpPr/>
            <p:nvPr/>
          </p:nvSpPr>
          <p:spPr>
            <a:xfrm flipH="false" flipV="false" rot="0">
              <a:off x="0" y="0"/>
              <a:ext cx="1397573" cy="500558"/>
            </a:xfrm>
            <a:custGeom>
              <a:avLst/>
              <a:gdLst/>
              <a:ahLst/>
              <a:cxnLst/>
              <a:rect r="r" b="b" t="t" l="l"/>
              <a:pathLst>
                <a:path h="500558" w="1397573">
                  <a:moveTo>
                    <a:pt x="0" y="0"/>
                  </a:moveTo>
                  <a:lnTo>
                    <a:pt x="1397573" y="0"/>
                  </a:lnTo>
                  <a:lnTo>
                    <a:pt x="1397573" y="500558"/>
                  </a:lnTo>
                  <a:lnTo>
                    <a:pt x="0" y="500558"/>
                  </a:lnTo>
                  <a:close/>
                </a:path>
              </a:pathLst>
            </a:custGeom>
            <a:solidFill>
              <a:srgbClr val="FFFFFF"/>
            </a:solidFill>
          </p:spPr>
        </p:sp>
        <p:sp>
          <p:nvSpPr>
            <p:cNvPr name="TextBox 8" id="8"/>
            <p:cNvSpPr txBox="true"/>
            <p:nvPr/>
          </p:nvSpPr>
          <p:spPr>
            <a:xfrm>
              <a:off x="0" y="47625"/>
              <a:ext cx="1397573" cy="452933"/>
            </a:xfrm>
            <a:prstGeom prst="rect">
              <a:avLst/>
            </a:prstGeom>
          </p:spPr>
          <p:txBody>
            <a:bodyPr anchor="ctr" rtlCol="false" tIns="50800" lIns="50800" bIns="50800" rIns="50800"/>
            <a:lstStyle/>
            <a:p>
              <a:pPr algn="ctr">
                <a:lnSpc>
                  <a:spcPts val="2199"/>
                </a:lnSpc>
              </a:pPr>
            </a:p>
          </p:txBody>
        </p:sp>
      </p:grpSp>
      <p:grpSp>
        <p:nvGrpSpPr>
          <p:cNvPr name="Group 9" id="9"/>
          <p:cNvGrpSpPr/>
          <p:nvPr/>
        </p:nvGrpSpPr>
        <p:grpSpPr>
          <a:xfrm rot="0">
            <a:off x="107415" y="-221445"/>
            <a:ext cx="5662200" cy="5662200"/>
            <a:chOff x="0" y="0"/>
            <a:chExt cx="812800" cy="812800"/>
          </a:xfrm>
        </p:grpSpPr>
        <p:sp>
          <p:nvSpPr>
            <p:cNvPr name="Freeform 10" id="10"/>
            <p:cNvSpPr/>
            <p:nvPr/>
          </p:nvSpPr>
          <p:spPr>
            <a:xfrm flipH="false" flipV="false" rot="0">
              <a:off x="0" y="0"/>
              <a:ext cx="812800" cy="812800"/>
            </a:xfrm>
            <a:custGeom>
              <a:avLst/>
              <a:gdLst/>
              <a:ahLst/>
              <a:cxnLst/>
              <a:rect r="r" b="b" t="t" l="l"/>
              <a:pathLst>
                <a:path h="812800" w="812800">
                  <a:moveTo>
                    <a:pt x="406400" y="0"/>
                  </a:moveTo>
                  <a:lnTo>
                    <a:pt x="812800" y="406400"/>
                  </a:lnTo>
                  <a:lnTo>
                    <a:pt x="406400" y="812800"/>
                  </a:lnTo>
                  <a:lnTo>
                    <a:pt x="0" y="406400"/>
                  </a:lnTo>
                  <a:lnTo>
                    <a:pt x="406400" y="0"/>
                  </a:lnTo>
                  <a:close/>
                </a:path>
              </a:pathLst>
            </a:custGeom>
            <a:blipFill>
              <a:blip r:embed="rId4"/>
              <a:stretch>
                <a:fillRect l="0" t="-32157" r="0" b="-1337"/>
              </a:stretch>
            </a:blipFill>
            <a:ln w="171450" cap="sq">
              <a:solidFill>
                <a:srgbClr val="1B5690"/>
              </a:solidFill>
              <a:prstDash val="solid"/>
              <a:miter/>
            </a:ln>
          </p:spPr>
        </p:sp>
      </p:grpSp>
      <p:grpSp>
        <p:nvGrpSpPr>
          <p:cNvPr name="Group 11" id="11"/>
          <p:cNvGrpSpPr/>
          <p:nvPr/>
        </p:nvGrpSpPr>
        <p:grpSpPr>
          <a:xfrm rot="0">
            <a:off x="50265" y="4060250"/>
            <a:ext cx="8251694" cy="8251694"/>
            <a:chOff x="0" y="0"/>
            <a:chExt cx="812800" cy="812800"/>
          </a:xfrm>
        </p:grpSpPr>
        <p:sp>
          <p:nvSpPr>
            <p:cNvPr name="Freeform 12" id="12"/>
            <p:cNvSpPr/>
            <p:nvPr/>
          </p:nvSpPr>
          <p:spPr>
            <a:xfrm flipH="false" flipV="false" rot="0">
              <a:off x="0" y="0"/>
              <a:ext cx="812800" cy="812800"/>
            </a:xfrm>
            <a:custGeom>
              <a:avLst/>
              <a:gdLst/>
              <a:ahLst/>
              <a:cxnLst/>
              <a:rect r="r" b="b" t="t" l="l"/>
              <a:pathLst>
                <a:path h="812800" w="812800">
                  <a:moveTo>
                    <a:pt x="406400" y="0"/>
                  </a:moveTo>
                  <a:lnTo>
                    <a:pt x="812800" y="406400"/>
                  </a:lnTo>
                  <a:lnTo>
                    <a:pt x="406400" y="812800"/>
                  </a:lnTo>
                  <a:lnTo>
                    <a:pt x="0" y="406400"/>
                  </a:lnTo>
                  <a:lnTo>
                    <a:pt x="406400" y="0"/>
                  </a:lnTo>
                  <a:close/>
                </a:path>
              </a:pathLst>
            </a:custGeom>
            <a:blipFill>
              <a:blip r:embed="rId5"/>
              <a:stretch>
                <a:fillRect l="-16747" t="0" r="-16747" b="0"/>
              </a:stretch>
            </a:blipFill>
            <a:ln w="171450" cap="sq">
              <a:solidFill>
                <a:srgbClr val="1B5690"/>
              </a:solidFill>
              <a:prstDash val="solid"/>
              <a:miter/>
            </a:ln>
          </p:spPr>
        </p:sp>
      </p:grpSp>
      <p:sp>
        <p:nvSpPr>
          <p:cNvPr name="TextBox 13" id="13"/>
          <p:cNvSpPr txBox="true"/>
          <p:nvPr/>
        </p:nvSpPr>
        <p:spPr>
          <a:xfrm rot="0">
            <a:off x="8502109" y="2431629"/>
            <a:ext cx="9071448" cy="989965"/>
          </a:xfrm>
          <a:prstGeom prst="rect">
            <a:avLst/>
          </a:prstGeom>
        </p:spPr>
        <p:txBody>
          <a:bodyPr anchor="t" rtlCol="false" tIns="0" lIns="0" bIns="0" rIns="0">
            <a:spAutoFit/>
          </a:bodyPr>
          <a:lstStyle/>
          <a:p>
            <a:pPr algn="just">
              <a:lnSpc>
                <a:spcPts val="2600"/>
              </a:lnSpc>
            </a:pPr>
            <a:r>
              <a:rPr lang="en-US" b="true" sz="2600" i="true" spc="-67">
                <a:solidFill>
                  <a:srgbClr val="1F233F"/>
                </a:solidFill>
                <a:latin typeface="Montserrat Bold Italics"/>
                <a:ea typeface="Montserrat Bold Italics"/>
                <a:cs typeface="Montserrat Bold Italics"/>
                <a:sym typeface="Montserrat Bold Italics"/>
              </a:rPr>
              <a:t>INSET LIGHTS </a:t>
            </a:r>
          </a:p>
          <a:p>
            <a:pPr algn="just">
              <a:lnSpc>
                <a:spcPts val="2600"/>
              </a:lnSpc>
            </a:pPr>
            <a:r>
              <a:rPr lang="en-US" b="true" sz="2600" i="true" spc="-67">
                <a:solidFill>
                  <a:srgbClr val="1F233F"/>
                </a:solidFill>
                <a:latin typeface="Montserrat Bold Italics"/>
                <a:ea typeface="Montserrat Bold Italics"/>
                <a:cs typeface="Montserrat Bold Italics"/>
                <a:sym typeface="Montserrat Bold Italics"/>
              </a:rPr>
              <a:t>(TI-HALOGEN/TLI-LED)</a:t>
            </a:r>
          </a:p>
          <a:p>
            <a:pPr algn="just">
              <a:lnSpc>
                <a:spcPts val="2600"/>
              </a:lnSpc>
            </a:pPr>
          </a:p>
        </p:txBody>
      </p:sp>
      <p:sp>
        <p:nvSpPr>
          <p:cNvPr name="TextBox 14" id="14"/>
          <p:cNvSpPr txBox="true"/>
          <p:nvPr/>
        </p:nvSpPr>
        <p:spPr>
          <a:xfrm rot="0">
            <a:off x="8451622" y="876300"/>
            <a:ext cx="6515604" cy="1365251"/>
          </a:xfrm>
          <a:prstGeom prst="rect">
            <a:avLst/>
          </a:prstGeom>
        </p:spPr>
        <p:txBody>
          <a:bodyPr anchor="t" rtlCol="false" tIns="0" lIns="0" bIns="0" rIns="0">
            <a:spAutoFit/>
          </a:bodyPr>
          <a:lstStyle/>
          <a:p>
            <a:pPr algn="l">
              <a:lnSpc>
                <a:spcPts val="8000"/>
              </a:lnSpc>
            </a:pPr>
            <a:r>
              <a:rPr lang="en-US" sz="8000" spc="-576" b="true">
                <a:solidFill>
                  <a:srgbClr val="1F233F"/>
                </a:solidFill>
                <a:latin typeface="Mont Bold"/>
                <a:ea typeface="Mont Bold"/>
                <a:cs typeface="Mont Bold"/>
                <a:sym typeface="Mont Bold"/>
              </a:rPr>
              <a:t>Inset lights</a:t>
            </a:r>
          </a:p>
        </p:txBody>
      </p:sp>
      <p:sp>
        <p:nvSpPr>
          <p:cNvPr name="TextBox 15" id="15"/>
          <p:cNvSpPr txBox="true"/>
          <p:nvPr/>
        </p:nvSpPr>
        <p:spPr>
          <a:xfrm rot="0">
            <a:off x="8608750" y="7639050"/>
            <a:ext cx="6201348" cy="2647950"/>
          </a:xfrm>
          <a:prstGeom prst="rect">
            <a:avLst/>
          </a:prstGeom>
        </p:spPr>
        <p:txBody>
          <a:bodyPr anchor="t" rtlCol="false" tIns="0" lIns="0" bIns="0" rIns="0">
            <a:spAutoFit/>
          </a:bodyPr>
          <a:lstStyle/>
          <a:p>
            <a:pPr algn="l">
              <a:lnSpc>
                <a:spcPts val="3000"/>
              </a:lnSpc>
            </a:pPr>
            <a:r>
              <a:rPr lang="en-US" sz="2000" b="true">
                <a:solidFill>
                  <a:srgbClr val="0A1E32"/>
                </a:solidFill>
                <a:latin typeface="Montserrat Bold"/>
                <a:ea typeface="Montserrat Bold"/>
                <a:cs typeface="Montserrat Bold"/>
                <a:sym typeface="Montserrat Bold"/>
              </a:rPr>
              <a:t>TI43/TLI43 (AIRPORTS/HELIPORTS)</a:t>
            </a:r>
          </a:p>
          <a:p>
            <a:pPr algn="l">
              <a:lnSpc>
                <a:spcPts val="3000"/>
              </a:lnSpc>
            </a:pPr>
            <a:r>
              <a:rPr lang="en-US" sz="2000" b="true">
                <a:solidFill>
                  <a:srgbClr val="737373"/>
                </a:solidFill>
                <a:latin typeface="Montserrat Bold"/>
                <a:ea typeface="Montserrat Bold"/>
                <a:cs typeface="Montserrat Bold"/>
                <a:sym typeface="Montserrat Bold"/>
              </a:rPr>
              <a:t>6,6 A/230 V halogen/LED omnidirectional low/medium intensity lights</a:t>
            </a:r>
          </a:p>
          <a:p>
            <a:pPr algn="l">
              <a:lnSpc>
                <a:spcPts val="3000"/>
              </a:lnSpc>
            </a:pPr>
          </a:p>
          <a:p>
            <a:pPr algn="l" marL="431801" indent="-215900" lvl="1">
              <a:lnSpc>
                <a:spcPts val="3000"/>
              </a:lnSpc>
              <a:buFont typeface="Arial"/>
              <a:buChar char="•"/>
            </a:pPr>
            <a:r>
              <a:rPr lang="en-US" b="true" sz="2000">
                <a:solidFill>
                  <a:srgbClr val="737373"/>
                </a:solidFill>
                <a:latin typeface="Montserrat Bold"/>
                <a:ea typeface="Montserrat Bold"/>
                <a:cs typeface="Montserrat Bold"/>
                <a:sym typeface="Montserrat Bold"/>
              </a:rPr>
              <a:t>8" diameter, 4,0 mm protrusion</a:t>
            </a:r>
          </a:p>
          <a:p>
            <a:pPr algn="l" marL="431801" indent="-215900" lvl="1">
              <a:lnSpc>
                <a:spcPts val="3000"/>
              </a:lnSpc>
              <a:buFont typeface="Arial"/>
              <a:buChar char="•"/>
            </a:pPr>
            <a:r>
              <a:rPr lang="en-US" b="true" sz="2000">
                <a:solidFill>
                  <a:srgbClr val="737373"/>
                </a:solidFill>
                <a:latin typeface="Montserrat Bold"/>
                <a:ea typeface="Montserrat Bold"/>
                <a:cs typeface="Montserrat Bold"/>
                <a:sym typeface="Montserrat Bold"/>
              </a:rPr>
              <a:t>FPAG, SMG, TLOF</a:t>
            </a:r>
          </a:p>
          <a:p>
            <a:pPr algn="l">
              <a:lnSpc>
                <a:spcPts val="3000"/>
              </a:lnSpc>
            </a:pPr>
          </a:p>
        </p:txBody>
      </p:sp>
      <p:sp>
        <p:nvSpPr>
          <p:cNvPr name="TextBox 16" id="16"/>
          <p:cNvSpPr txBox="true"/>
          <p:nvPr/>
        </p:nvSpPr>
        <p:spPr>
          <a:xfrm rot="0">
            <a:off x="8502109" y="3364444"/>
            <a:ext cx="7200385" cy="4171950"/>
          </a:xfrm>
          <a:prstGeom prst="rect">
            <a:avLst/>
          </a:prstGeom>
        </p:spPr>
        <p:txBody>
          <a:bodyPr anchor="t" rtlCol="false" tIns="0" lIns="0" bIns="0" rIns="0">
            <a:spAutoFit/>
          </a:bodyPr>
          <a:lstStyle/>
          <a:p>
            <a:pPr algn="l">
              <a:lnSpc>
                <a:spcPts val="3000"/>
              </a:lnSpc>
            </a:pPr>
            <a:r>
              <a:rPr lang="en-US" sz="2000" b="true">
                <a:solidFill>
                  <a:srgbClr val="0A1E32"/>
                </a:solidFill>
                <a:latin typeface="Montserrat Bold"/>
                <a:ea typeface="Montserrat Bold"/>
                <a:cs typeface="Montserrat Bold"/>
                <a:sym typeface="Montserrat Bold"/>
              </a:rPr>
              <a:t>Tl44 (AIRPORTS)</a:t>
            </a:r>
          </a:p>
          <a:p>
            <a:pPr algn="l">
              <a:lnSpc>
                <a:spcPts val="3000"/>
              </a:lnSpc>
            </a:pPr>
            <a:r>
              <a:rPr lang="en-US" sz="2000" b="true">
                <a:solidFill>
                  <a:srgbClr val="737373"/>
                </a:solidFill>
                <a:latin typeface="Montserrat Bold"/>
                <a:ea typeface="Montserrat Bold"/>
                <a:cs typeface="Montserrat Bold"/>
                <a:sym typeface="Montserrat Bold"/>
              </a:rPr>
              <a:t>44 series - 8" diameter</a:t>
            </a:r>
            <a:r>
              <a:rPr lang="en-US" sz="2000" b="true">
                <a:solidFill>
                  <a:srgbClr val="737373"/>
                </a:solidFill>
                <a:latin typeface="Montserrat Bold"/>
                <a:ea typeface="Montserrat Bold"/>
                <a:cs typeface="Montserrat Bold"/>
                <a:sym typeface="Montserrat Bold"/>
              </a:rPr>
              <a:t>, 6,35 mm protrusion</a:t>
            </a:r>
          </a:p>
          <a:p>
            <a:pPr algn="l">
              <a:lnSpc>
                <a:spcPts val="3000"/>
              </a:lnSpc>
            </a:pPr>
            <a:r>
              <a:rPr lang="en-US" sz="2000" b="true">
                <a:solidFill>
                  <a:srgbClr val="737373"/>
                </a:solidFill>
                <a:latin typeface="Montserrat Bold"/>
                <a:ea typeface="Montserrat Bold"/>
                <a:cs typeface="Montserrat Bold"/>
                <a:sym typeface="Montserrat Bold"/>
              </a:rPr>
              <a:t>6,6/2,2 A halogen directional lights CAT I-III</a:t>
            </a:r>
          </a:p>
          <a:p>
            <a:pPr algn="l">
              <a:lnSpc>
                <a:spcPts val="3000"/>
              </a:lnSpc>
            </a:pPr>
          </a:p>
          <a:p>
            <a:pPr algn="l" marL="431801" indent="-215900" lvl="1">
              <a:lnSpc>
                <a:spcPts val="3000"/>
              </a:lnSpc>
              <a:buFont typeface="Arial"/>
              <a:buChar char="•"/>
            </a:pPr>
            <a:r>
              <a:rPr lang="en-US" b="true" sz="2000">
                <a:solidFill>
                  <a:srgbClr val="737373"/>
                </a:solidFill>
                <a:latin typeface="Montserrat Bold"/>
                <a:ea typeface="Montserrat Bold"/>
                <a:cs typeface="Montserrat Bold"/>
                <a:sym typeface="Montserrat Bold"/>
              </a:rPr>
              <a:t>EREX, REL, </a:t>
            </a:r>
            <a:r>
              <a:rPr lang="en-US" b="true" sz="2000">
                <a:solidFill>
                  <a:srgbClr val="737373"/>
                </a:solidFill>
                <a:latin typeface="Montserrat Bold"/>
                <a:ea typeface="Montserrat Bold"/>
                <a:cs typeface="Montserrat Bold"/>
                <a:sym typeface="Montserrat Bold"/>
              </a:rPr>
              <a:t>RGL, </a:t>
            </a:r>
            <a:r>
              <a:rPr lang="en-US" b="true" sz="2000">
                <a:solidFill>
                  <a:srgbClr val="737373"/>
                </a:solidFill>
                <a:latin typeface="Montserrat Bold"/>
                <a:ea typeface="Montserrat Bold"/>
                <a:cs typeface="Montserrat Bold"/>
                <a:sym typeface="Montserrat Bold"/>
              </a:rPr>
              <a:t>SBL, TCL </a:t>
            </a:r>
          </a:p>
          <a:p>
            <a:pPr algn="l">
              <a:lnSpc>
                <a:spcPts val="3000"/>
              </a:lnSpc>
            </a:pPr>
          </a:p>
          <a:p>
            <a:pPr algn="l">
              <a:lnSpc>
                <a:spcPts val="3000"/>
              </a:lnSpc>
            </a:pPr>
            <a:r>
              <a:rPr lang="en-US" sz="2000" b="true">
                <a:solidFill>
                  <a:srgbClr val="0A1E32"/>
                </a:solidFill>
                <a:latin typeface="Montserrat Bold"/>
                <a:ea typeface="Montserrat Bold"/>
                <a:cs typeface="Montserrat Bold"/>
                <a:sym typeface="Montserrat Bold"/>
              </a:rPr>
              <a:t>NO-CAT (low/medium intensity)</a:t>
            </a:r>
          </a:p>
          <a:p>
            <a:pPr algn="l" marL="431801" indent="-215900" lvl="1">
              <a:lnSpc>
                <a:spcPts val="3000"/>
              </a:lnSpc>
              <a:buFont typeface="Arial"/>
              <a:buChar char="•"/>
            </a:pPr>
            <a:r>
              <a:rPr lang="en-US" b="true" sz="2000">
                <a:solidFill>
                  <a:srgbClr val="737373"/>
                </a:solidFill>
                <a:latin typeface="Montserrat Bold"/>
                <a:ea typeface="Montserrat Bold"/>
                <a:cs typeface="Montserrat Bold"/>
                <a:sym typeface="Montserrat Bold"/>
              </a:rPr>
              <a:t>END - runway end lights</a:t>
            </a:r>
          </a:p>
          <a:p>
            <a:pPr algn="l" marL="431801" indent="-215900" lvl="1">
              <a:lnSpc>
                <a:spcPts val="3000"/>
              </a:lnSpc>
              <a:buFont typeface="Arial"/>
              <a:buChar char="•"/>
            </a:pPr>
            <a:r>
              <a:rPr lang="en-US" b="true" sz="2000">
                <a:solidFill>
                  <a:srgbClr val="737373"/>
                </a:solidFill>
                <a:latin typeface="Montserrat Bold"/>
                <a:ea typeface="Montserrat Bold"/>
                <a:cs typeface="Montserrat Bold"/>
                <a:sym typeface="Montserrat Bold"/>
              </a:rPr>
              <a:t>THR - threshold lights</a:t>
            </a:r>
          </a:p>
          <a:p>
            <a:pPr algn="l" marL="431801" indent="-215900" lvl="1">
              <a:lnSpc>
                <a:spcPts val="3000"/>
              </a:lnSpc>
              <a:buFont typeface="Arial"/>
              <a:buChar char="•"/>
            </a:pPr>
            <a:r>
              <a:rPr lang="en-US" b="true" sz="2000">
                <a:solidFill>
                  <a:srgbClr val="737373"/>
                </a:solidFill>
                <a:latin typeface="Montserrat Bold"/>
                <a:ea typeface="Montserrat Bold"/>
                <a:cs typeface="Montserrat Bold"/>
                <a:sym typeface="Montserrat Bold"/>
              </a:rPr>
              <a:t>THREND - threshold and runway end lights</a:t>
            </a:r>
          </a:p>
          <a:p>
            <a:pPr algn="l">
              <a:lnSpc>
                <a:spcPts val="3000"/>
              </a:lnSpc>
            </a:pPr>
          </a:p>
        </p:txBody>
      </p:sp>
      <p:sp>
        <p:nvSpPr>
          <p:cNvPr name="Freeform 17" id="17"/>
          <p:cNvSpPr/>
          <p:nvPr/>
        </p:nvSpPr>
        <p:spPr>
          <a:xfrm flipH="false" flipV="false" rot="0">
            <a:off x="14678962" y="7280297"/>
            <a:ext cx="2894595" cy="2894595"/>
          </a:xfrm>
          <a:custGeom>
            <a:avLst/>
            <a:gdLst/>
            <a:ahLst/>
            <a:cxnLst/>
            <a:rect r="r" b="b" t="t" l="l"/>
            <a:pathLst>
              <a:path h="2894595" w="2894595">
                <a:moveTo>
                  <a:pt x="0" y="0"/>
                </a:moveTo>
                <a:lnTo>
                  <a:pt x="2894595" y="0"/>
                </a:lnTo>
                <a:lnTo>
                  <a:pt x="2894595" y="2894595"/>
                </a:lnTo>
                <a:lnTo>
                  <a:pt x="0" y="2894595"/>
                </a:lnTo>
                <a:lnTo>
                  <a:pt x="0" y="0"/>
                </a:lnTo>
                <a:close/>
              </a:path>
            </a:pathLst>
          </a:custGeom>
          <a:blipFill>
            <a:blip r:embed="rId6"/>
            <a:stretch>
              <a:fillRect l="0" t="0" r="0" b="0"/>
            </a:stretch>
          </a:blipFill>
        </p:spPr>
      </p:sp>
      <p:sp>
        <p:nvSpPr>
          <p:cNvPr name="Freeform 18" id="18"/>
          <p:cNvSpPr/>
          <p:nvPr/>
        </p:nvSpPr>
        <p:spPr>
          <a:xfrm flipH="false" flipV="false" rot="0">
            <a:off x="14607993" y="3280685"/>
            <a:ext cx="2965564" cy="2960477"/>
          </a:xfrm>
          <a:custGeom>
            <a:avLst/>
            <a:gdLst/>
            <a:ahLst/>
            <a:cxnLst/>
            <a:rect r="r" b="b" t="t" l="l"/>
            <a:pathLst>
              <a:path h="2960477" w="2965564">
                <a:moveTo>
                  <a:pt x="0" y="0"/>
                </a:moveTo>
                <a:lnTo>
                  <a:pt x="2965564" y="0"/>
                </a:lnTo>
                <a:lnTo>
                  <a:pt x="2965564" y="2960478"/>
                </a:lnTo>
                <a:lnTo>
                  <a:pt x="0" y="2960478"/>
                </a:lnTo>
                <a:lnTo>
                  <a:pt x="0" y="0"/>
                </a:lnTo>
                <a:close/>
              </a:path>
            </a:pathLst>
          </a:custGeom>
          <a:blipFill>
            <a:blip r:embed="rId7"/>
            <a:stretch>
              <a:fillRect l="0" t="0" r="0" b="0"/>
            </a:stretch>
          </a:blipFill>
        </p:spPr>
      </p:sp>
      <p:grpSp>
        <p:nvGrpSpPr>
          <p:cNvPr name="Group 19" id="19"/>
          <p:cNvGrpSpPr/>
          <p:nvPr/>
        </p:nvGrpSpPr>
        <p:grpSpPr>
          <a:xfrm rot="0">
            <a:off x="-2724232" y="-2057400"/>
            <a:ext cx="3086100" cy="3086100"/>
            <a:chOff x="0" y="0"/>
            <a:chExt cx="812800" cy="812800"/>
          </a:xfrm>
        </p:grpSpPr>
        <p:sp>
          <p:nvSpPr>
            <p:cNvPr name="Freeform 20" id="20"/>
            <p:cNvSpPr/>
            <p:nvPr/>
          </p:nvSpPr>
          <p:spPr>
            <a:xfrm flipH="false" flipV="false" rot="0">
              <a:off x="0" y="0"/>
              <a:ext cx="812800" cy="812800"/>
            </a:xfrm>
            <a:custGeom>
              <a:avLst/>
              <a:gdLst/>
              <a:ahLst/>
              <a:cxnLst/>
              <a:rect r="r" b="b" t="t" l="l"/>
              <a:pathLst>
                <a:path h="812800" w="812800">
                  <a:moveTo>
                    <a:pt x="0" y="0"/>
                  </a:moveTo>
                  <a:lnTo>
                    <a:pt x="812800" y="0"/>
                  </a:lnTo>
                  <a:lnTo>
                    <a:pt x="812800" y="812800"/>
                  </a:lnTo>
                  <a:lnTo>
                    <a:pt x="0" y="812800"/>
                  </a:lnTo>
                  <a:close/>
                </a:path>
              </a:pathLst>
            </a:custGeom>
            <a:solidFill>
              <a:srgbClr val="FFFFFF"/>
            </a:solidFill>
          </p:spPr>
        </p:sp>
        <p:sp>
          <p:nvSpPr>
            <p:cNvPr name="TextBox 21" id="21"/>
            <p:cNvSpPr txBox="true"/>
            <p:nvPr/>
          </p:nvSpPr>
          <p:spPr>
            <a:xfrm>
              <a:off x="0" y="-57150"/>
              <a:ext cx="812800" cy="869950"/>
            </a:xfrm>
            <a:prstGeom prst="rect">
              <a:avLst/>
            </a:prstGeom>
          </p:spPr>
          <p:txBody>
            <a:bodyPr anchor="ctr" rtlCol="false" tIns="50800" lIns="50800" bIns="50800" rIns="50800"/>
            <a:lstStyle/>
            <a:p>
              <a:pPr algn="ctr">
                <a:lnSpc>
                  <a:spcPts val="2700"/>
                </a:lnSpc>
              </a:pPr>
            </a:p>
          </p:txBody>
        </p:sp>
      </p:grpSp>
    </p:spTree>
  </p:cSld>
  <p:clrMapOvr>
    <a:masterClrMapping/>
  </p:clrMapOvr>
</p:sld>
</file>

<file path=ppt/slides/slide1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2700000">
            <a:off x="751070" y="8044952"/>
            <a:ext cx="5983573" cy="5090926"/>
            <a:chOff x="0" y="0"/>
            <a:chExt cx="1575920" cy="1340820"/>
          </a:xfrm>
        </p:grpSpPr>
        <p:sp>
          <p:nvSpPr>
            <p:cNvPr name="Freeform 3" id="3"/>
            <p:cNvSpPr/>
            <p:nvPr/>
          </p:nvSpPr>
          <p:spPr>
            <a:xfrm flipH="false" flipV="false" rot="0">
              <a:off x="0" y="0"/>
              <a:ext cx="1575920" cy="1340820"/>
            </a:xfrm>
            <a:custGeom>
              <a:avLst/>
              <a:gdLst/>
              <a:ahLst/>
              <a:cxnLst/>
              <a:rect r="r" b="b" t="t" l="l"/>
              <a:pathLst>
                <a:path h="1340820" w="1575920">
                  <a:moveTo>
                    <a:pt x="0" y="0"/>
                  </a:moveTo>
                  <a:lnTo>
                    <a:pt x="1575920" y="0"/>
                  </a:lnTo>
                  <a:lnTo>
                    <a:pt x="1575920" y="1340820"/>
                  </a:lnTo>
                  <a:lnTo>
                    <a:pt x="0" y="1340820"/>
                  </a:lnTo>
                  <a:close/>
                </a:path>
              </a:pathLst>
            </a:custGeom>
            <a:solidFill>
              <a:srgbClr val="FFFFFF"/>
            </a:solidFill>
          </p:spPr>
        </p:sp>
        <p:sp>
          <p:nvSpPr>
            <p:cNvPr name="TextBox 4" id="4"/>
            <p:cNvSpPr txBox="true"/>
            <p:nvPr/>
          </p:nvSpPr>
          <p:spPr>
            <a:xfrm>
              <a:off x="0" y="47625"/>
              <a:ext cx="1575920" cy="1293195"/>
            </a:xfrm>
            <a:prstGeom prst="rect">
              <a:avLst/>
            </a:prstGeom>
          </p:spPr>
          <p:txBody>
            <a:bodyPr anchor="ctr" rtlCol="false" tIns="50800" lIns="50800" bIns="50800" rIns="50800"/>
            <a:lstStyle/>
            <a:p>
              <a:pPr algn="ctr">
                <a:lnSpc>
                  <a:spcPts val="2199"/>
                </a:lnSpc>
              </a:pPr>
            </a:p>
          </p:txBody>
        </p:sp>
      </p:grpSp>
      <p:sp>
        <p:nvSpPr>
          <p:cNvPr name="Freeform 5" id="5"/>
          <p:cNvSpPr/>
          <p:nvPr/>
        </p:nvSpPr>
        <p:spPr>
          <a:xfrm flipH="false" flipV="false" rot="0">
            <a:off x="-2355062" y="-3069677"/>
            <a:ext cx="11422862" cy="16173963"/>
          </a:xfrm>
          <a:custGeom>
            <a:avLst/>
            <a:gdLst/>
            <a:ahLst/>
            <a:cxnLst/>
            <a:rect r="r" b="b" t="t" l="l"/>
            <a:pathLst>
              <a:path h="16173963" w="11422862">
                <a:moveTo>
                  <a:pt x="0" y="0"/>
                </a:moveTo>
                <a:lnTo>
                  <a:pt x="11422862" y="0"/>
                </a:lnTo>
                <a:lnTo>
                  <a:pt x="11422862" y="16173964"/>
                </a:lnTo>
                <a:lnTo>
                  <a:pt x="0" y="16173964"/>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6" id="6"/>
          <p:cNvGrpSpPr/>
          <p:nvPr/>
        </p:nvGrpSpPr>
        <p:grpSpPr>
          <a:xfrm rot="0">
            <a:off x="-172570" y="8727595"/>
            <a:ext cx="5306409" cy="1900555"/>
            <a:chOff x="0" y="0"/>
            <a:chExt cx="1397573" cy="500558"/>
          </a:xfrm>
        </p:grpSpPr>
        <p:sp>
          <p:nvSpPr>
            <p:cNvPr name="Freeform 7" id="7"/>
            <p:cNvSpPr/>
            <p:nvPr/>
          </p:nvSpPr>
          <p:spPr>
            <a:xfrm flipH="false" flipV="false" rot="0">
              <a:off x="0" y="0"/>
              <a:ext cx="1397573" cy="500558"/>
            </a:xfrm>
            <a:custGeom>
              <a:avLst/>
              <a:gdLst/>
              <a:ahLst/>
              <a:cxnLst/>
              <a:rect r="r" b="b" t="t" l="l"/>
              <a:pathLst>
                <a:path h="500558" w="1397573">
                  <a:moveTo>
                    <a:pt x="0" y="0"/>
                  </a:moveTo>
                  <a:lnTo>
                    <a:pt x="1397573" y="0"/>
                  </a:lnTo>
                  <a:lnTo>
                    <a:pt x="1397573" y="500558"/>
                  </a:lnTo>
                  <a:lnTo>
                    <a:pt x="0" y="500558"/>
                  </a:lnTo>
                  <a:close/>
                </a:path>
              </a:pathLst>
            </a:custGeom>
            <a:solidFill>
              <a:srgbClr val="FFFFFF"/>
            </a:solidFill>
          </p:spPr>
        </p:sp>
        <p:sp>
          <p:nvSpPr>
            <p:cNvPr name="TextBox 8" id="8"/>
            <p:cNvSpPr txBox="true"/>
            <p:nvPr/>
          </p:nvSpPr>
          <p:spPr>
            <a:xfrm>
              <a:off x="0" y="47625"/>
              <a:ext cx="1397573" cy="452933"/>
            </a:xfrm>
            <a:prstGeom prst="rect">
              <a:avLst/>
            </a:prstGeom>
          </p:spPr>
          <p:txBody>
            <a:bodyPr anchor="ctr" rtlCol="false" tIns="50800" lIns="50800" bIns="50800" rIns="50800"/>
            <a:lstStyle/>
            <a:p>
              <a:pPr algn="ctr">
                <a:lnSpc>
                  <a:spcPts val="2199"/>
                </a:lnSpc>
              </a:pPr>
            </a:p>
          </p:txBody>
        </p:sp>
      </p:grpSp>
      <p:grpSp>
        <p:nvGrpSpPr>
          <p:cNvPr name="Group 9" id="9"/>
          <p:cNvGrpSpPr/>
          <p:nvPr/>
        </p:nvGrpSpPr>
        <p:grpSpPr>
          <a:xfrm rot="0">
            <a:off x="107415" y="-221445"/>
            <a:ext cx="5662200" cy="5662200"/>
            <a:chOff x="0" y="0"/>
            <a:chExt cx="812800" cy="812800"/>
          </a:xfrm>
        </p:grpSpPr>
        <p:sp>
          <p:nvSpPr>
            <p:cNvPr name="Freeform 10" id="10"/>
            <p:cNvSpPr/>
            <p:nvPr/>
          </p:nvSpPr>
          <p:spPr>
            <a:xfrm flipH="false" flipV="false" rot="0">
              <a:off x="0" y="0"/>
              <a:ext cx="812800" cy="812800"/>
            </a:xfrm>
            <a:custGeom>
              <a:avLst/>
              <a:gdLst/>
              <a:ahLst/>
              <a:cxnLst/>
              <a:rect r="r" b="b" t="t" l="l"/>
              <a:pathLst>
                <a:path h="812800" w="812800">
                  <a:moveTo>
                    <a:pt x="406400" y="0"/>
                  </a:moveTo>
                  <a:lnTo>
                    <a:pt x="812800" y="406400"/>
                  </a:lnTo>
                  <a:lnTo>
                    <a:pt x="406400" y="812800"/>
                  </a:lnTo>
                  <a:lnTo>
                    <a:pt x="0" y="406400"/>
                  </a:lnTo>
                  <a:lnTo>
                    <a:pt x="406400" y="0"/>
                  </a:lnTo>
                  <a:close/>
                </a:path>
              </a:pathLst>
            </a:custGeom>
            <a:blipFill>
              <a:blip r:embed="rId4"/>
              <a:stretch>
                <a:fillRect l="0" t="-32157" r="0" b="-1337"/>
              </a:stretch>
            </a:blipFill>
            <a:ln w="171450" cap="sq">
              <a:solidFill>
                <a:srgbClr val="1B5690"/>
              </a:solidFill>
              <a:prstDash val="solid"/>
              <a:miter/>
            </a:ln>
          </p:spPr>
        </p:sp>
      </p:grpSp>
      <p:grpSp>
        <p:nvGrpSpPr>
          <p:cNvPr name="Group 11" id="11"/>
          <p:cNvGrpSpPr/>
          <p:nvPr/>
        </p:nvGrpSpPr>
        <p:grpSpPr>
          <a:xfrm rot="0">
            <a:off x="50265" y="4060250"/>
            <a:ext cx="8251694" cy="8251694"/>
            <a:chOff x="0" y="0"/>
            <a:chExt cx="812800" cy="812800"/>
          </a:xfrm>
        </p:grpSpPr>
        <p:sp>
          <p:nvSpPr>
            <p:cNvPr name="Freeform 12" id="12"/>
            <p:cNvSpPr/>
            <p:nvPr/>
          </p:nvSpPr>
          <p:spPr>
            <a:xfrm flipH="false" flipV="false" rot="0">
              <a:off x="0" y="0"/>
              <a:ext cx="812800" cy="812800"/>
            </a:xfrm>
            <a:custGeom>
              <a:avLst/>
              <a:gdLst/>
              <a:ahLst/>
              <a:cxnLst/>
              <a:rect r="r" b="b" t="t" l="l"/>
              <a:pathLst>
                <a:path h="812800" w="812800">
                  <a:moveTo>
                    <a:pt x="406400" y="0"/>
                  </a:moveTo>
                  <a:lnTo>
                    <a:pt x="812800" y="406400"/>
                  </a:lnTo>
                  <a:lnTo>
                    <a:pt x="406400" y="812800"/>
                  </a:lnTo>
                  <a:lnTo>
                    <a:pt x="0" y="406400"/>
                  </a:lnTo>
                  <a:lnTo>
                    <a:pt x="406400" y="0"/>
                  </a:lnTo>
                  <a:close/>
                </a:path>
              </a:pathLst>
            </a:custGeom>
            <a:blipFill>
              <a:blip r:embed="rId5"/>
              <a:stretch>
                <a:fillRect l="-16747" t="0" r="-16747" b="0"/>
              </a:stretch>
            </a:blipFill>
            <a:ln w="171450" cap="sq">
              <a:solidFill>
                <a:srgbClr val="1B5690"/>
              </a:solidFill>
              <a:prstDash val="solid"/>
              <a:miter/>
            </a:ln>
          </p:spPr>
        </p:sp>
      </p:grpSp>
      <p:sp>
        <p:nvSpPr>
          <p:cNvPr name="TextBox 13" id="13"/>
          <p:cNvSpPr txBox="true"/>
          <p:nvPr/>
        </p:nvSpPr>
        <p:spPr>
          <a:xfrm rot="0">
            <a:off x="8502109" y="2574081"/>
            <a:ext cx="9071448" cy="989965"/>
          </a:xfrm>
          <a:prstGeom prst="rect">
            <a:avLst/>
          </a:prstGeom>
        </p:spPr>
        <p:txBody>
          <a:bodyPr anchor="t" rtlCol="false" tIns="0" lIns="0" bIns="0" rIns="0">
            <a:spAutoFit/>
          </a:bodyPr>
          <a:lstStyle/>
          <a:p>
            <a:pPr algn="just">
              <a:lnSpc>
                <a:spcPts val="2600"/>
              </a:lnSpc>
            </a:pPr>
            <a:r>
              <a:rPr lang="en-US" b="true" sz="2600" i="true" spc="-67">
                <a:solidFill>
                  <a:srgbClr val="1F233F"/>
                </a:solidFill>
                <a:latin typeface="Montserrat Bold Italics"/>
                <a:ea typeface="Montserrat Bold Italics"/>
                <a:cs typeface="Montserrat Bold Italics"/>
                <a:sym typeface="Montserrat Bold Italics"/>
              </a:rPr>
              <a:t>INSET LIGHTS </a:t>
            </a:r>
          </a:p>
          <a:p>
            <a:pPr algn="just">
              <a:lnSpc>
                <a:spcPts val="2600"/>
              </a:lnSpc>
            </a:pPr>
            <a:r>
              <a:rPr lang="en-US" b="true" sz="2600" i="true" spc="-67">
                <a:solidFill>
                  <a:srgbClr val="1F233F"/>
                </a:solidFill>
                <a:latin typeface="Montserrat Bold Italics"/>
                <a:ea typeface="Montserrat Bold Italics"/>
                <a:cs typeface="Montserrat Bold Italics"/>
                <a:sym typeface="Montserrat Bold Italics"/>
              </a:rPr>
              <a:t>(TI-HALOGEN/TLI-LED)</a:t>
            </a:r>
          </a:p>
          <a:p>
            <a:pPr algn="just">
              <a:lnSpc>
                <a:spcPts val="2600"/>
              </a:lnSpc>
            </a:pPr>
          </a:p>
        </p:txBody>
      </p:sp>
      <p:sp>
        <p:nvSpPr>
          <p:cNvPr name="TextBox 14" id="14"/>
          <p:cNvSpPr txBox="true"/>
          <p:nvPr/>
        </p:nvSpPr>
        <p:spPr>
          <a:xfrm rot="0">
            <a:off x="8451622" y="876300"/>
            <a:ext cx="9121935" cy="1365251"/>
          </a:xfrm>
          <a:prstGeom prst="rect">
            <a:avLst/>
          </a:prstGeom>
        </p:spPr>
        <p:txBody>
          <a:bodyPr anchor="t" rtlCol="false" tIns="0" lIns="0" bIns="0" rIns="0">
            <a:spAutoFit/>
          </a:bodyPr>
          <a:lstStyle/>
          <a:p>
            <a:pPr algn="l">
              <a:lnSpc>
                <a:spcPts val="8000"/>
              </a:lnSpc>
            </a:pPr>
            <a:r>
              <a:rPr lang="en-US" sz="8000" spc="-576" b="true">
                <a:solidFill>
                  <a:srgbClr val="1F233F"/>
                </a:solidFill>
                <a:latin typeface="Mont Bold"/>
                <a:ea typeface="Mont Bold"/>
                <a:cs typeface="Mont Bold"/>
                <a:sym typeface="Mont Bold"/>
              </a:rPr>
              <a:t>Inset lights</a:t>
            </a:r>
          </a:p>
        </p:txBody>
      </p:sp>
      <p:sp>
        <p:nvSpPr>
          <p:cNvPr name="TextBox 15" id="15"/>
          <p:cNvSpPr txBox="true"/>
          <p:nvPr/>
        </p:nvSpPr>
        <p:spPr>
          <a:xfrm rot="0">
            <a:off x="8451622" y="3855255"/>
            <a:ext cx="7368810" cy="2647950"/>
          </a:xfrm>
          <a:prstGeom prst="rect">
            <a:avLst/>
          </a:prstGeom>
        </p:spPr>
        <p:txBody>
          <a:bodyPr anchor="t" rtlCol="false" tIns="0" lIns="0" bIns="0" rIns="0">
            <a:spAutoFit/>
          </a:bodyPr>
          <a:lstStyle/>
          <a:p>
            <a:pPr algn="l">
              <a:lnSpc>
                <a:spcPts val="3000"/>
              </a:lnSpc>
            </a:pPr>
            <a:r>
              <a:rPr lang="en-US" sz="2000" b="true">
                <a:solidFill>
                  <a:srgbClr val="0A1E32"/>
                </a:solidFill>
                <a:latin typeface="Montserrat Bold"/>
                <a:ea typeface="Montserrat Bold"/>
                <a:cs typeface="Montserrat Bold"/>
                <a:sym typeface="Montserrat Bold"/>
              </a:rPr>
              <a:t>TI45 (AIRPORTS)</a:t>
            </a:r>
          </a:p>
          <a:p>
            <a:pPr algn="l">
              <a:lnSpc>
                <a:spcPts val="3000"/>
              </a:lnSpc>
            </a:pPr>
            <a:r>
              <a:rPr lang="en-US" sz="2000" b="true">
                <a:solidFill>
                  <a:srgbClr val="737373"/>
                </a:solidFill>
                <a:latin typeface="Montserrat Bold"/>
                <a:ea typeface="Montserrat Bold"/>
                <a:cs typeface="Montserrat Bold"/>
                <a:sym typeface="Montserrat Bold"/>
              </a:rPr>
              <a:t>6,6/2,2 A halogen directional lights </a:t>
            </a:r>
          </a:p>
          <a:p>
            <a:pPr algn="l">
              <a:lnSpc>
                <a:spcPts val="3000"/>
              </a:lnSpc>
            </a:pPr>
            <a:r>
              <a:rPr lang="en-US" sz="2000" b="true">
                <a:solidFill>
                  <a:srgbClr val="737373"/>
                </a:solidFill>
                <a:latin typeface="Montserrat Bold"/>
                <a:ea typeface="Montserrat Bold"/>
                <a:cs typeface="Montserrat Bold"/>
                <a:sym typeface="Montserrat Bold"/>
              </a:rPr>
              <a:t>for CAT I-III</a:t>
            </a:r>
          </a:p>
          <a:p>
            <a:pPr algn="l">
              <a:lnSpc>
                <a:spcPts val="3000"/>
              </a:lnSpc>
            </a:pPr>
          </a:p>
          <a:p>
            <a:pPr algn="l" marL="431801" indent="-215900" lvl="1">
              <a:lnSpc>
                <a:spcPts val="3000"/>
              </a:lnSpc>
              <a:buFont typeface="Arial"/>
              <a:buChar char="•"/>
            </a:pPr>
            <a:r>
              <a:rPr lang="en-US" b="true" sz="2000">
                <a:solidFill>
                  <a:srgbClr val="737373"/>
                </a:solidFill>
                <a:latin typeface="Montserrat Bold"/>
                <a:ea typeface="Montserrat Bold"/>
                <a:cs typeface="Montserrat Bold"/>
                <a:sym typeface="Montserrat Bold"/>
              </a:rPr>
              <a:t>8" diameter, 6,35 mm protrusion</a:t>
            </a:r>
          </a:p>
          <a:p>
            <a:pPr algn="l" marL="431801" indent="-215900" lvl="1">
              <a:lnSpc>
                <a:spcPts val="3000"/>
              </a:lnSpc>
              <a:buFont typeface="Arial"/>
              <a:buChar char="•"/>
            </a:pPr>
            <a:r>
              <a:rPr lang="en-US" b="true" sz="2000">
                <a:solidFill>
                  <a:srgbClr val="737373"/>
                </a:solidFill>
                <a:latin typeface="Montserrat Bold"/>
                <a:ea typeface="Montserrat Bold"/>
                <a:cs typeface="Montserrat Bold"/>
                <a:sym typeface="Montserrat Bold"/>
              </a:rPr>
              <a:t>SBL, TCL</a:t>
            </a:r>
          </a:p>
          <a:p>
            <a:pPr algn="l">
              <a:lnSpc>
                <a:spcPts val="3000"/>
              </a:lnSpc>
            </a:pPr>
          </a:p>
        </p:txBody>
      </p:sp>
      <p:sp>
        <p:nvSpPr>
          <p:cNvPr name="TextBox 16" id="16"/>
          <p:cNvSpPr txBox="true"/>
          <p:nvPr/>
        </p:nvSpPr>
        <p:spPr>
          <a:xfrm rot="0">
            <a:off x="8502109" y="6617839"/>
            <a:ext cx="7200385" cy="2647950"/>
          </a:xfrm>
          <a:prstGeom prst="rect">
            <a:avLst/>
          </a:prstGeom>
        </p:spPr>
        <p:txBody>
          <a:bodyPr anchor="t" rtlCol="false" tIns="0" lIns="0" bIns="0" rIns="0">
            <a:spAutoFit/>
          </a:bodyPr>
          <a:lstStyle/>
          <a:p>
            <a:pPr algn="l">
              <a:lnSpc>
                <a:spcPts val="3000"/>
              </a:lnSpc>
            </a:pPr>
            <a:r>
              <a:rPr lang="en-US" sz="2000" b="true">
                <a:solidFill>
                  <a:srgbClr val="0A1E32"/>
                </a:solidFill>
                <a:latin typeface="Montserrat Bold"/>
                <a:ea typeface="Montserrat Bold"/>
                <a:cs typeface="Montserrat Bold"/>
                <a:sym typeface="Montserrat Bold"/>
              </a:rPr>
              <a:t>TI70 (AIRPORTS)</a:t>
            </a:r>
          </a:p>
          <a:p>
            <a:pPr algn="l">
              <a:lnSpc>
                <a:spcPts val="3000"/>
              </a:lnSpc>
            </a:pPr>
            <a:r>
              <a:rPr lang="en-US" sz="2000" b="true">
                <a:solidFill>
                  <a:srgbClr val="737373"/>
                </a:solidFill>
                <a:latin typeface="Montserrat Bold"/>
                <a:ea typeface="Montserrat Bold"/>
                <a:cs typeface="Montserrat Bold"/>
                <a:sym typeface="Montserrat Bold"/>
              </a:rPr>
              <a:t>6,6 A halogen directional lights </a:t>
            </a:r>
          </a:p>
          <a:p>
            <a:pPr algn="l">
              <a:lnSpc>
                <a:spcPts val="3000"/>
              </a:lnSpc>
            </a:pPr>
            <a:r>
              <a:rPr lang="en-US" sz="2000" b="true">
                <a:solidFill>
                  <a:srgbClr val="737373"/>
                </a:solidFill>
                <a:latin typeface="Montserrat Bold"/>
                <a:ea typeface="Montserrat Bold"/>
                <a:cs typeface="Montserrat Bold"/>
                <a:sym typeface="Montserrat Bold"/>
              </a:rPr>
              <a:t>for CAT I-III</a:t>
            </a:r>
          </a:p>
          <a:p>
            <a:pPr algn="l">
              <a:lnSpc>
                <a:spcPts val="3000"/>
              </a:lnSpc>
            </a:pPr>
          </a:p>
          <a:p>
            <a:pPr algn="l" marL="431801" indent="-215900" lvl="1">
              <a:lnSpc>
                <a:spcPts val="3000"/>
              </a:lnSpc>
              <a:buFont typeface="Arial"/>
              <a:buChar char="•"/>
            </a:pPr>
            <a:r>
              <a:rPr lang="en-US" b="true" sz="2000">
                <a:solidFill>
                  <a:srgbClr val="737373"/>
                </a:solidFill>
                <a:latin typeface="Montserrat Bold"/>
                <a:ea typeface="Montserrat Bold"/>
                <a:cs typeface="Montserrat Bold"/>
                <a:sym typeface="Montserrat Bold"/>
              </a:rPr>
              <a:t>12" diameter, 12,5 mm protrusion</a:t>
            </a:r>
          </a:p>
          <a:p>
            <a:pPr algn="l" marL="431801" indent="-215900" lvl="1">
              <a:lnSpc>
                <a:spcPts val="3000"/>
              </a:lnSpc>
              <a:buFont typeface="Arial"/>
              <a:buChar char="•"/>
            </a:pPr>
            <a:r>
              <a:rPr lang="en-US" b="true" sz="2000">
                <a:solidFill>
                  <a:srgbClr val="737373"/>
                </a:solidFill>
                <a:latin typeface="Montserrat Bold"/>
                <a:ea typeface="Montserrat Bold"/>
                <a:cs typeface="Montserrat Bold"/>
                <a:sym typeface="Montserrat Bold"/>
              </a:rPr>
              <a:t>APP, END, RWY, RGL, THR, THREND</a:t>
            </a:r>
          </a:p>
          <a:p>
            <a:pPr algn="l">
              <a:lnSpc>
                <a:spcPts val="3000"/>
              </a:lnSpc>
            </a:pPr>
          </a:p>
        </p:txBody>
      </p:sp>
      <p:sp>
        <p:nvSpPr>
          <p:cNvPr name="Freeform 17" id="17"/>
          <p:cNvSpPr/>
          <p:nvPr/>
        </p:nvSpPr>
        <p:spPr>
          <a:xfrm flipH="false" flipV="false" rot="0">
            <a:off x="14418999" y="3253397"/>
            <a:ext cx="3154558" cy="3154558"/>
          </a:xfrm>
          <a:custGeom>
            <a:avLst/>
            <a:gdLst/>
            <a:ahLst/>
            <a:cxnLst/>
            <a:rect r="r" b="b" t="t" l="l"/>
            <a:pathLst>
              <a:path h="3154558" w="3154558">
                <a:moveTo>
                  <a:pt x="0" y="0"/>
                </a:moveTo>
                <a:lnTo>
                  <a:pt x="3154558" y="0"/>
                </a:lnTo>
                <a:lnTo>
                  <a:pt x="3154558" y="3154558"/>
                </a:lnTo>
                <a:lnTo>
                  <a:pt x="0" y="3154558"/>
                </a:lnTo>
                <a:lnTo>
                  <a:pt x="0" y="0"/>
                </a:lnTo>
                <a:close/>
              </a:path>
            </a:pathLst>
          </a:custGeom>
          <a:blipFill>
            <a:blip r:embed="rId6"/>
            <a:stretch>
              <a:fillRect l="0" t="0" r="0" b="0"/>
            </a:stretch>
          </a:blipFill>
        </p:spPr>
      </p:sp>
      <p:sp>
        <p:nvSpPr>
          <p:cNvPr name="Freeform 18" id="18"/>
          <p:cNvSpPr/>
          <p:nvPr/>
        </p:nvSpPr>
        <p:spPr>
          <a:xfrm flipH="false" flipV="false" rot="0">
            <a:off x="14459064" y="6407955"/>
            <a:ext cx="3114493" cy="3119066"/>
          </a:xfrm>
          <a:custGeom>
            <a:avLst/>
            <a:gdLst/>
            <a:ahLst/>
            <a:cxnLst/>
            <a:rect r="r" b="b" t="t" l="l"/>
            <a:pathLst>
              <a:path h="3119066" w="3114493">
                <a:moveTo>
                  <a:pt x="0" y="0"/>
                </a:moveTo>
                <a:lnTo>
                  <a:pt x="3114493" y="0"/>
                </a:lnTo>
                <a:lnTo>
                  <a:pt x="3114493" y="3119066"/>
                </a:lnTo>
                <a:lnTo>
                  <a:pt x="0" y="3119066"/>
                </a:lnTo>
                <a:lnTo>
                  <a:pt x="0" y="0"/>
                </a:lnTo>
                <a:close/>
              </a:path>
            </a:pathLst>
          </a:custGeom>
          <a:blipFill>
            <a:blip r:embed="rId7"/>
            <a:stretch>
              <a:fillRect l="0" t="0" r="0" b="0"/>
            </a:stretch>
          </a:blipFill>
        </p:spPr>
      </p:sp>
      <p:grpSp>
        <p:nvGrpSpPr>
          <p:cNvPr name="Group 19" id="19"/>
          <p:cNvGrpSpPr/>
          <p:nvPr/>
        </p:nvGrpSpPr>
        <p:grpSpPr>
          <a:xfrm rot="0">
            <a:off x="-2724232" y="-2057400"/>
            <a:ext cx="3086100" cy="3086100"/>
            <a:chOff x="0" y="0"/>
            <a:chExt cx="812800" cy="812800"/>
          </a:xfrm>
        </p:grpSpPr>
        <p:sp>
          <p:nvSpPr>
            <p:cNvPr name="Freeform 20" id="20"/>
            <p:cNvSpPr/>
            <p:nvPr/>
          </p:nvSpPr>
          <p:spPr>
            <a:xfrm flipH="false" flipV="false" rot="0">
              <a:off x="0" y="0"/>
              <a:ext cx="812800" cy="812800"/>
            </a:xfrm>
            <a:custGeom>
              <a:avLst/>
              <a:gdLst/>
              <a:ahLst/>
              <a:cxnLst/>
              <a:rect r="r" b="b" t="t" l="l"/>
              <a:pathLst>
                <a:path h="812800" w="812800">
                  <a:moveTo>
                    <a:pt x="0" y="0"/>
                  </a:moveTo>
                  <a:lnTo>
                    <a:pt x="812800" y="0"/>
                  </a:lnTo>
                  <a:lnTo>
                    <a:pt x="812800" y="812800"/>
                  </a:lnTo>
                  <a:lnTo>
                    <a:pt x="0" y="812800"/>
                  </a:lnTo>
                  <a:close/>
                </a:path>
              </a:pathLst>
            </a:custGeom>
            <a:solidFill>
              <a:srgbClr val="FFFFFF"/>
            </a:solidFill>
          </p:spPr>
        </p:sp>
        <p:sp>
          <p:nvSpPr>
            <p:cNvPr name="TextBox 21" id="21"/>
            <p:cNvSpPr txBox="true"/>
            <p:nvPr/>
          </p:nvSpPr>
          <p:spPr>
            <a:xfrm>
              <a:off x="0" y="-57150"/>
              <a:ext cx="812800" cy="869950"/>
            </a:xfrm>
            <a:prstGeom prst="rect">
              <a:avLst/>
            </a:prstGeom>
          </p:spPr>
          <p:txBody>
            <a:bodyPr anchor="ctr" rtlCol="false" tIns="50800" lIns="50800" bIns="50800" rIns="50800"/>
            <a:lstStyle/>
            <a:p>
              <a:pPr algn="ctr">
                <a:lnSpc>
                  <a:spcPts val="2700"/>
                </a:lnSpc>
              </a:pPr>
            </a:p>
          </p:txBody>
        </p:sp>
      </p:grpSp>
    </p:spTree>
  </p:cSld>
  <p:clrMapOvr>
    <a:masterClrMapping/>
  </p:clrMapOvr>
</p:sld>
</file>

<file path=ppt/slides/slide1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2700000">
            <a:off x="751070" y="8044952"/>
            <a:ext cx="5983573" cy="5090926"/>
            <a:chOff x="0" y="0"/>
            <a:chExt cx="1575920" cy="1340820"/>
          </a:xfrm>
        </p:grpSpPr>
        <p:sp>
          <p:nvSpPr>
            <p:cNvPr name="Freeform 3" id="3"/>
            <p:cNvSpPr/>
            <p:nvPr/>
          </p:nvSpPr>
          <p:spPr>
            <a:xfrm flipH="false" flipV="false" rot="0">
              <a:off x="0" y="0"/>
              <a:ext cx="1575920" cy="1340820"/>
            </a:xfrm>
            <a:custGeom>
              <a:avLst/>
              <a:gdLst/>
              <a:ahLst/>
              <a:cxnLst/>
              <a:rect r="r" b="b" t="t" l="l"/>
              <a:pathLst>
                <a:path h="1340820" w="1575920">
                  <a:moveTo>
                    <a:pt x="0" y="0"/>
                  </a:moveTo>
                  <a:lnTo>
                    <a:pt x="1575920" y="0"/>
                  </a:lnTo>
                  <a:lnTo>
                    <a:pt x="1575920" y="1340820"/>
                  </a:lnTo>
                  <a:lnTo>
                    <a:pt x="0" y="1340820"/>
                  </a:lnTo>
                  <a:close/>
                </a:path>
              </a:pathLst>
            </a:custGeom>
            <a:solidFill>
              <a:srgbClr val="FFFFFF"/>
            </a:solidFill>
          </p:spPr>
        </p:sp>
        <p:sp>
          <p:nvSpPr>
            <p:cNvPr name="TextBox 4" id="4"/>
            <p:cNvSpPr txBox="true"/>
            <p:nvPr/>
          </p:nvSpPr>
          <p:spPr>
            <a:xfrm>
              <a:off x="0" y="47625"/>
              <a:ext cx="1575920" cy="1293195"/>
            </a:xfrm>
            <a:prstGeom prst="rect">
              <a:avLst/>
            </a:prstGeom>
          </p:spPr>
          <p:txBody>
            <a:bodyPr anchor="ctr" rtlCol="false" tIns="50800" lIns="50800" bIns="50800" rIns="50800"/>
            <a:lstStyle/>
            <a:p>
              <a:pPr algn="ctr">
                <a:lnSpc>
                  <a:spcPts val="2199"/>
                </a:lnSpc>
              </a:pPr>
            </a:p>
          </p:txBody>
        </p:sp>
      </p:grpSp>
      <p:sp>
        <p:nvSpPr>
          <p:cNvPr name="Freeform 5" id="5"/>
          <p:cNvSpPr/>
          <p:nvPr/>
        </p:nvSpPr>
        <p:spPr>
          <a:xfrm flipH="false" flipV="false" rot="0">
            <a:off x="-2355062" y="-3069677"/>
            <a:ext cx="11422862" cy="16173963"/>
          </a:xfrm>
          <a:custGeom>
            <a:avLst/>
            <a:gdLst/>
            <a:ahLst/>
            <a:cxnLst/>
            <a:rect r="r" b="b" t="t" l="l"/>
            <a:pathLst>
              <a:path h="16173963" w="11422862">
                <a:moveTo>
                  <a:pt x="0" y="0"/>
                </a:moveTo>
                <a:lnTo>
                  <a:pt x="11422862" y="0"/>
                </a:lnTo>
                <a:lnTo>
                  <a:pt x="11422862" y="16173964"/>
                </a:lnTo>
                <a:lnTo>
                  <a:pt x="0" y="16173964"/>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6" id="6"/>
          <p:cNvGrpSpPr/>
          <p:nvPr/>
        </p:nvGrpSpPr>
        <p:grpSpPr>
          <a:xfrm rot="0">
            <a:off x="-172570" y="8727595"/>
            <a:ext cx="5306409" cy="1900555"/>
            <a:chOff x="0" y="0"/>
            <a:chExt cx="1397573" cy="500558"/>
          </a:xfrm>
        </p:grpSpPr>
        <p:sp>
          <p:nvSpPr>
            <p:cNvPr name="Freeform 7" id="7"/>
            <p:cNvSpPr/>
            <p:nvPr/>
          </p:nvSpPr>
          <p:spPr>
            <a:xfrm flipH="false" flipV="false" rot="0">
              <a:off x="0" y="0"/>
              <a:ext cx="1397573" cy="500558"/>
            </a:xfrm>
            <a:custGeom>
              <a:avLst/>
              <a:gdLst/>
              <a:ahLst/>
              <a:cxnLst/>
              <a:rect r="r" b="b" t="t" l="l"/>
              <a:pathLst>
                <a:path h="500558" w="1397573">
                  <a:moveTo>
                    <a:pt x="0" y="0"/>
                  </a:moveTo>
                  <a:lnTo>
                    <a:pt x="1397573" y="0"/>
                  </a:lnTo>
                  <a:lnTo>
                    <a:pt x="1397573" y="500558"/>
                  </a:lnTo>
                  <a:lnTo>
                    <a:pt x="0" y="500558"/>
                  </a:lnTo>
                  <a:close/>
                </a:path>
              </a:pathLst>
            </a:custGeom>
            <a:solidFill>
              <a:srgbClr val="FFFFFF"/>
            </a:solidFill>
          </p:spPr>
        </p:sp>
        <p:sp>
          <p:nvSpPr>
            <p:cNvPr name="TextBox 8" id="8"/>
            <p:cNvSpPr txBox="true"/>
            <p:nvPr/>
          </p:nvSpPr>
          <p:spPr>
            <a:xfrm>
              <a:off x="0" y="47625"/>
              <a:ext cx="1397573" cy="452933"/>
            </a:xfrm>
            <a:prstGeom prst="rect">
              <a:avLst/>
            </a:prstGeom>
          </p:spPr>
          <p:txBody>
            <a:bodyPr anchor="ctr" rtlCol="false" tIns="50800" lIns="50800" bIns="50800" rIns="50800"/>
            <a:lstStyle/>
            <a:p>
              <a:pPr algn="ctr">
                <a:lnSpc>
                  <a:spcPts val="2199"/>
                </a:lnSpc>
              </a:pPr>
            </a:p>
          </p:txBody>
        </p:sp>
      </p:grpSp>
      <p:grpSp>
        <p:nvGrpSpPr>
          <p:cNvPr name="Group 9" id="9"/>
          <p:cNvGrpSpPr/>
          <p:nvPr/>
        </p:nvGrpSpPr>
        <p:grpSpPr>
          <a:xfrm rot="0">
            <a:off x="107415" y="-221445"/>
            <a:ext cx="5662200" cy="5662200"/>
            <a:chOff x="0" y="0"/>
            <a:chExt cx="812800" cy="812800"/>
          </a:xfrm>
        </p:grpSpPr>
        <p:sp>
          <p:nvSpPr>
            <p:cNvPr name="Freeform 10" id="10"/>
            <p:cNvSpPr/>
            <p:nvPr/>
          </p:nvSpPr>
          <p:spPr>
            <a:xfrm flipH="false" flipV="false" rot="0">
              <a:off x="0" y="0"/>
              <a:ext cx="812800" cy="812800"/>
            </a:xfrm>
            <a:custGeom>
              <a:avLst/>
              <a:gdLst/>
              <a:ahLst/>
              <a:cxnLst/>
              <a:rect r="r" b="b" t="t" l="l"/>
              <a:pathLst>
                <a:path h="812800" w="812800">
                  <a:moveTo>
                    <a:pt x="406400" y="0"/>
                  </a:moveTo>
                  <a:lnTo>
                    <a:pt x="812800" y="406400"/>
                  </a:lnTo>
                  <a:lnTo>
                    <a:pt x="406400" y="812800"/>
                  </a:lnTo>
                  <a:lnTo>
                    <a:pt x="0" y="406400"/>
                  </a:lnTo>
                  <a:lnTo>
                    <a:pt x="406400" y="0"/>
                  </a:lnTo>
                  <a:close/>
                </a:path>
              </a:pathLst>
            </a:custGeom>
            <a:blipFill>
              <a:blip r:embed="rId4"/>
              <a:stretch>
                <a:fillRect l="0" t="-32157" r="0" b="-1337"/>
              </a:stretch>
            </a:blipFill>
            <a:ln w="171450" cap="sq">
              <a:solidFill>
                <a:srgbClr val="1B5690"/>
              </a:solidFill>
              <a:prstDash val="solid"/>
              <a:miter/>
            </a:ln>
          </p:spPr>
        </p:sp>
      </p:grpSp>
      <p:grpSp>
        <p:nvGrpSpPr>
          <p:cNvPr name="Group 11" id="11"/>
          <p:cNvGrpSpPr/>
          <p:nvPr/>
        </p:nvGrpSpPr>
        <p:grpSpPr>
          <a:xfrm rot="0">
            <a:off x="50265" y="4060250"/>
            <a:ext cx="8251694" cy="8251694"/>
            <a:chOff x="0" y="0"/>
            <a:chExt cx="812800" cy="812800"/>
          </a:xfrm>
        </p:grpSpPr>
        <p:sp>
          <p:nvSpPr>
            <p:cNvPr name="Freeform 12" id="12"/>
            <p:cNvSpPr/>
            <p:nvPr/>
          </p:nvSpPr>
          <p:spPr>
            <a:xfrm flipH="false" flipV="false" rot="0">
              <a:off x="0" y="0"/>
              <a:ext cx="812800" cy="812800"/>
            </a:xfrm>
            <a:custGeom>
              <a:avLst/>
              <a:gdLst/>
              <a:ahLst/>
              <a:cxnLst/>
              <a:rect r="r" b="b" t="t" l="l"/>
              <a:pathLst>
                <a:path h="812800" w="812800">
                  <a:moveTo>
                    <a:pt x="406400" y="0"/>
                  </a:moveTo>
                  <a:lnTo>
                    <a:pt x="812800" y="406400"/>
                  </a:lnTo>
                  <a:lnTo>
                    <a:pt x="406400" y="812800"/>
                  </a:lnTo>
                  <a:lnTo>
                    <a:pt x="0" y="406400"/>
                  </a:lnTo>
                  <a:lnTo>
                    <a:pt x="406400" y="0"/>
                  </a:lnTo>
                  <a:close/>
                </a:path>
              </a:pathLst>
            </a:custGeom>
            <a:blipFill>
              <a:blip r:embed="rId5"/>
              <a:stretch>
                <a:fillRect l="-16747" t="0" r="-16747" b="0"/>
              </a:stretch>
            </a:blipFill>
            <a:ln w="171450" cap="sq">
              <a:solidFill>
                <a:srgbClr val="1B5690"/>
              </a:solidFill>
              <a:prstDash val="solid"/>
              <a:miter/>
            </a:ln>
          </p:spPr>
        </p:sp>
      </p:grpSp>
      <p:sp>
        <p:nvSpPr>
          <p:cNvPr name="TextBox 13" id="13"/>
          <p:cNvSpPr txBox="true"/>
          <p:nvPr/>
        </p:nvSpPr>
        <p:spPr>
          <a:xfrm rot="0">
            <a:off x="8502109" y="2574081"/>
            <a:ext cx="9071448" cy="989965"/>
          </a:xfrm>
          <a:prstGeom prst="rect">
            <a:avLst/>
          </a:prstGeom>
        </p:spPr>
        <p:txBody>
          <a:bodyPr anchor="t" rtlCol="false" tIns="0" lIns="0" bIns="0" rIns="0">
            <a:spAutoFit/>
          </a:bodyPr>
          <a:lstStyle/>
          <a:p>
            <a:pPr algn="just">
              <a:lnSpc>
                <a:spcPts val="2600"/>
              </a:lnSpc>
            </a:pPr>
            <a:r>
              <a:rPr lang="en-US" b="true" sz="2600" i="true" spc="-67">
                <a:solidFill>
                  <a:srgbClr val="1F233F"/>
                </a:solidFill>
                <a:latin typeface="Montserrat Bold Italics"/>
                <a:ea typeface="Montserrat Bold Italics"/>
                <a:cs typeface="Montserrat Bold Italics"/>
                <a:sym typeface="Montserrat Bold Italics"/>
              </a:rPr>
              <a:t>INSET LIGHTS </a:t>
            </a:r>
          </a:p>
          <a:p>
            <a:pPr algn="just">
              <a:lnSpc>
                <a:spcPts val="2600"/>
              </a:lnSpc>
            </a:pPr>
            <a:r>
              <a:rPr lang="en-US" b="true" sz="2600" i="true" spc="-67">
                <a:solidFill>
                  <a:srgbClr val="1F233F"/>
                </a:solidFill>
                <a:latin typeface="Montserrat Bold Italics"/>
                <a:ea typeface="Montserrat Bold Italics"/>
                <a:cs typeface="Montserrat Bold Italics"/>
                <a:sym typeface="Montserrat Bold Italics"/>
              </a:rPr>
              <a:t>(TI-HALOGEN/TLI-LED)</a:t>
            </a:r>
          </a:p>
          <a:p>
            <a:pPr algn="just">
              <a:lnSpc>
                <a:spcPts val="2600"/>
              </a:lnSpc>
            </a:pPr>
          </a:p>
        </p:txBody>
      </p:sp>
      <p:sp>
        <p:nvSpPr>
          <p:cNvPr name="TextBox 14" id="14"/>
          <p:cNvSpPr txBox="true"/>
          <p:nvPr/>
        </p:nvSpPr>
        <p:spPr>
          <a:xfrm rot="0">
            <a:off x="8451622" y="876300"/>
            <a:ext cx="9121935" cy="1365251"/>
          </a:xfrm>
          <a:prstGeom prst="rect">
            <a:avLst/>
          </a:prstGeom>
        </p:spPr>
        <p:txBody>
          <a:bodyPr anchor="t" rtlCol="false" tIns="0" lIns="0" bIns="0" rIns="0">
            <a:spAutoFit/>
          </a:bodyPr>
          <a:lstStyle/>
          <a:p>
            <a:pPr algn="l">
              <a:lnSpc>
                <a:spcPts val="8000"/>
              </a:lnSpc>
            </a:pPr>
            <a:r>
              <a:rPr lang="en-US" sz="8000" spc="-576" b="true">
                <a:solidFill>
                  <a:srgbClr val="1F233F"/>
                </a:solidFill>
                <a:latin typeface="Mont Bold"/>
                <a:ea typeface="Mont Bold"/>
                <a:cs typeface="Mont Bold"/>
                <a:sym typeface="Mont Bold"/>
              </a:rPr>
              <a:t>Inset lights</a:t>
            </a:r>
          </a:p>
        </p:txBody>
      </p:sp>
      <p:sp>
        <p:nvSpPr>
          <p:cNvPr name="TextBox 15" id="15"/>
          <p:cNvSpPr txBox="true"/>
          <p:nvPr/>
        </p:nvSpPr>
        <p:spPr>
          <a:xfrm rot="0">
            <a:off x="8502109" y="3855255"/>
            <a:ext cx="5901029" cy="2647950"/>
          </a:xfrm>
          <a:prstGeom prst="rect">
            <a:avLst/>
          </a:prstGeom>
        </p:spPr>
        <p:txBody>
          <a:bodyPr anchor="t" rtlCol="false" tIns="0" lIns="0" bIns="0" rIns="0">
            <a:spAutoFit/>
          </a:bodyPr>
          <a:lstStyle/>
          <a:p>
            <a:pPr algn="l">
              <a:lnSpc>
                <a:spcPts val="3000"/>
              </a:lnSpc>
            </a:pPr>
            <a:r>
              <a:rPr lang="en-US" sz="2000" b="true">
                <a:solidFill>
                  <a:srgbClr val="0A1E32"/>
                </a:solidFill>
                <a:latin typeface="Montserrat Bold"/>
                <a:ea typeface="Montserrat Bold"/>
                <a:cs typeface="Montserrat Bold"/>
                <a:sym typeface="Montserrat Bold"/>
              </a:rPr>
              <a:t>TLl50 (AIRPORTS)</a:t>
            </a:r>
          </a:p>
          <a:p>
            <a:pPr algn="l">
              <a:lnSpc>
                <a:spcPts val="3000"/>
              </a:lnSpc>
            </a:pPr>
            <a:r>
              <a:rPr lang="en-US" sz="2000" b="true">
                <a:solidFill>
                  <a:srgbClr val="737373"/>
                </a:solidFill>
                <a:latin typeface="Montserrat Bold"/>
                <a:ea typeface="Montserrat Bold"/>
                <a:cs typeface="Montserrat Bold"/>
                <a:sym typeface="Montserrat Bold"/>
              </a:rPr>
              <a:t>8" diameter, </a:t>
            </a:r>
            <a:r>
              <a:rPr lang="en-US" sz="2000" b="true">
                <a:solidFill>
                  <a:srgbClr val="737373"/>
                </a:solidFill>
                <a:latin typeface="Montserrat Bold"/>
                <a:ea typeface="Montserrat Bold"/>
                <a:cs typeface="Montserrat Bold"/>
                <a:sym typeface="Montserrat Bold"/>
              </a:rPr>
              <a:t>6,35 mm protrusion, 6,6 A/2,2 A</a:t>
            </a:r>
          </a:p>
          <a:p>
            <a:pPr algn="l">
              <a:lnSpc>
                <a:spcPts val="3000"/>
              </a:lnSpc>
            </a:pPr>
            <a:r>
              <a:rPr lang="en-US" sz="2000" b="true">
                <a:solidFill>
                  <a:srgbClr val="737373"/>
                </a:solidFill>
                <a:latin typeface="Montserrat Bold"/>
                <a:ea typeface="Montserrat Bold"/>
                <a:cs typeface="Montserrat Bold"/>
                <a:sym typeface="Montserrat Bold"/>
              </a:rPr>
              <a:t>LED </a:t>
            </a:r>
            <a:r>
              <a:rPr lang="en-US" sz="2000" b="true">
                <a:solidFill>
                  <a:srgbClr val="737373"/>
                </a:solidFill>
                <a:latin typeface="Montserrat Bold"/>
                <a:ea typeface="Montserrat Bold"/>
                <a:cs typeface="Montserrat Bold"/>
                <a:sym typeface="Montserrat Bold"/>
              </a:rPr>
              <a:t>directional lights</a:t>
            </a:r>
          </a:p>
          <a:p>
            <a:pPr algn="l">
              <a:lnSpc>
                <a:spcPts val="3000"/>
              </a:lnSpc>
            </a:pPr>
          </a:p>
          <a:p>
            <a:pPr algn="l" marL="431801" indent="-215900" lvl="1">
              <a:lnSpc>
                <a:spcPts val="3000"/>
              </a:lnSpc>
              <a:buFont typeface="Arial"/>
              <a:buChar char="•"/>
            </a:pPr>
            <a:r>
              <a:rPr lang="en-US" b="true" sz="2000">
                <a:solidFill>
                  <a:srgbClr val="737373"/>
                </a:solidFill>
                <a:latin typeface="Montserrat Bold"/>
                <a:ea typeface="Montserrat Bold"/>
                <a:cs typeface="Montserrat Bold"/>
                <a:sym typeface="Montserrat Bold"/>
              </a:rPr>
              <a:t>EREX, RCL, REL, RETIL, RGL, SBL, TCL, TDZ, THL</a:t>
            </a:r>
          </a:p>
          <a:p>
            <a:pPr algn="l">
              <a:lnSpc>
                <a:spcPts val="3000"/>
              </a:lnSpc>
            </a:pPr>
          </a:p>
        </p:txBody>
      </p:sp>
      <p:sp>
        <p:nvSpPr>
          <p:cNvPr name="TextBox 16" id="16"/>
          <p:cNvSpPr txBox="true"/>
          <p:nvPr/>
        </p:nvSpPr>
        <p:spPr>
          <a:xfrm rot="0">
            <a:off x="8502109" y="6800796"/>
            <a:ext cx="5929583" cy="2266950"/>
          </a:xfrm>
          <a:prstGeom prst="rect">
            <a:avLst/>
          </a:prstGeom>
        </p:spPr>
        <p:txBody>
          <a:bodyPr anchor="t" rtlCol="false" tIns="0" lIns="0" bIns="0" rIns="0">
            <a:spAutoFit/>
          </a:bodyPr>
          <a:lstStyle/>
          <a:p>
            <a:pPr algn="l">
              <a:lnSpc>
                <a:spcPts val="3000"/>
              </a:lnSpc>
            </a:pPr>
            <a:r>
              <a:rPr lang="en-US" sz="2000" b="true">
                <a:solidFill>
                  <a:srgbClr val="0A1E32"/>
                </a:solidFill>
                <a:latin typeface="Montserrat Bold"/>
                <a:ea typeface="Montserrat Bold"/>
                <a:cs typeface="Montserrat Bold"/>
                <a:sym typeface="Montserrat Bold"/>
              </a:rPr>
              <a:t>TLl80 (AIRPORTS)</a:t>
            </a:r>
          </a:p>
          <a:p>
            <a:pPr algn="l">
              <a:lnSpc>
                <a:spcPts val="3000"/>
              </a:lnSpc>
            </a:pPr>
            <a:r>
              <a:rPr lang="en-US" sz="2000" b="true">
                <a:solidFill>
                  <a:srgbClr val="737373"/>
                </a:solidFill>
                <a:latin typeface="Montserrat Bold"/>
                <a:ea typeface="Montserrat Bold"/>
                <a:cs typeface="Montserrat Bold"/>
                <a:sym typeface="Montserrat Bold"/>
              </a:rPr>
              <a:t>12" diameter, </a:t>
            </a:r>
            <a:r>
              <a:rPr lang="en-US" sz="2000" b="true">
                <a:solidFill>
                  <a:srgbClr val="737373"/>
                </a:solidFill>
                <a:latin typeface="Montserrat Bold"/>
                <a:ea typeface="Montserrat Bold"/>
                <a:cs typeface="Montserrat Bold"/>
                <a:sym typeface="Montserrat Bold"/>
              </a:rPr>
              <a:t>6,35 mm protrusion, 6,6 A/2,2 A LED directional lights for CAT I-III</a:t>
            </a:r>
          </a:p>
          <a:p>
            <a:pPr algn="l">
              <a:lnSpc>
                <a:spcPts val="3000"/>
              </a:lnSpc>
            </a:pPr>
          </a:p>
          <a:p>
            <a:pPr algn="l" marL="431801" indent="-215900" lvl="1">
              <a:lnSpc>
                <a:spcPts val="3000"/>
              </a:lnSpc>
              <a:buFont typeface="Arial"/>
              <a:buChar char="•"/>
            </a:pPr>
            <a:r>
              <a:rPr lang="en-US" b="true" sz="2000">
                <a:solidFill>
                  <a:srgbClr val="737373"/>
                </a:solidFill>
                <a:latin typeface="Montserrat Bold"/>
                <a:ea typeface="Montserrat Bold"/>
                <a:cs typeface="Montserrat Bold"/>
                <a:sym typeface="Montserrat Bold"/>
              </a:rPr>
              <a:t>APP, </a:t>
            </a:r>
            <a:r>
              <a:rPr lang="en-US" b="true" sz="2000">
                <a:solidFill>
                  <a:srgbClr val="737373"/>
                </a:solidFill>
                <a:latin typeface="Montserrat Bold"/>
                <a:ea typeface="Montserrat Bold"/>
                <a:cs typeface="Montserrat Bold"/>
                <a:sym typeface="Montserrat Bold"/>
              </a:rPr>
              <a:t>ASR, END, THR, THRWB</a:t>
            </a:r>
          </a:p>
          <a:p>
            <a:pPr algn="l">
              <a:lnSpc>
                <a:spcPts val="3000"/>
              </a:lnSpc>
            </a:pPr>
          </a:p>
        </p:txBody>
      </p:sp>
      <p:sp>
        <p:nvSpPr>
          <p:cNvPr name="Freeform 17" id="17"/>
          <p:cNvSpPr/>
          <p:nvPr/>
        </p:nvSpPr>
        <p:spPr>
          <a:xfrm flipH="false" flipV="false" rot="0">
            <a:off x="14165093" y="3776233"/>
            <a:ext cx="3848285" cy="2482144"/>
          </a:xfrm>
          <a:custGeom>
            <a:avLst/>
            <a:gdLst/>
            <a:ahLst/>
            <a:cxnLst/>
            <a:rect r="r" b="b" t="t" l="l"/>
            <a:pathLst>
              <a:path h="2482144" w="3848285">
                <a:moveTo>
                  <a:pt x="0" y="0"/>
                </a:moveTo>
                <a:lnTo>
                  <a:pt x="3848285" y="0"/>
                </a:lnTo>
                <a:lnTo>
                  <a:pt x="3848285" y="2482144"/>
                </a:lnTo>
                <a:lnTo>
                  <a:pt x="0" y="2482144"/>
                </a:lnTo>
                <a:lnTo>
                  <a:pt x="0" y="0"/>
                </a:lnTo>
                <a:close/>
              </a:path>
            </a:pathLst>
          </a:custGeom>
          <a:blipFill>
            <a:blip r:embed="rId6"/>
            <a:stretch>
              <a:fillRect l="0" t="0" r="0" b="0"/>
            </a:stretch>
          </a:blipFill>
        </p:spPr>
      </p:sp>
      <p:sp>
        <p:nvSpPr>
          <p:cNvPr name="Freeform 18" id="18"/>
          <p:cNvSpPr/>
          <p:nvPr/>
        </p:nvSpPr>
        <p:spPr>
          <a:xfrm flipH="false" flipV="false" rot="0">
            <a:off x="14431692" y="6893730"/>
            <a:ext cx="3315087" cy="2138231"/>
          </a:xfrm>
          <a:custGeom>
            <a:avLst/>
            <a:gdLst/>
            <a:ahLst/>
            <a:cxnLst/>
            <a:rect r="r" b="b" t="t" l="l"/>
            <a:pathLst>
              <a:path h="2138231" w="3315087">
                <a:moveTo>
                  <a:pt x="0" y="0"/>
                </a:moveTo>
                <a:lnTo>
                  <a:pt x="3315087" y="0"/>
                </a:lnTo>
                <a:lnTo>
                  <a:pt x="3315087" y="2138231"/>
                </a:lnTo>
                <a:lnTo>
                  <a:pt x="0" y="2138231"/>
                </a:lnTo>
                <a:lnTo>
                  <a:pt x="0" y="0"/>
                </a:lnTo>
                <a:close/>
              </a:path>
            </a:pathLst>
          </a:custGeom>
          <a:blipFill>
            <a:blip r:embed="rId7"/>
            <a:stretch>
              <a:fillRect l="0" t="0" r="0" b="0"/>
            </a:stretch>
          </a:blipFill>
        </p:spPr>
      </p:sp>
      <p:grpSp>
        <p:nvGrpSpPr>
          <p:cNvPr name="Group 19" id="19"/>
          <p:cNvGrpSpPr/>
          <p:nvPr/>
        </p:nvGrpSpPr>
        <p:grpSpPr>
          <a:xfrm rot="0">
            <a:off x="-2724232" y="-2057400"/>
            <a:ext cx="3086100" cy="3086100"/>
            <a:chOff x="0" y="0"/>
            <a:chExt cx="812800" cy="812800"/>
          </a:xfrm>
        </p:grpSpPr>
        <p:sp>
          <p:nvSpPr>
            <p:cNvPr name="Freeform 20" id="20"/>
            <p:cNvSpPr/>
            <p:nvPr/>
          </p:nvSpPr>
          <p:spPr>
            <a:xfrm flipH="false" flipV="false" rot="0">
              <a:off x="0" y="0"/>
              <a:ext cx="812800" cy="812800"/>
            </a:xfrm>
            <a:custGeom>
              <a:avLst/>
              <a:gdLst/>
              <a:ahLst/>
              <a:cxnLst/>
              <a:rect r="r" b="b" t="t" l="l"/>
              <a:pathLst>
                <a:path h="812800" w="812800">
                  <a:moveTo>
                    <a:pt x="0" y="0"/>
                  </a:moveTo>
                  <a:lnTo>
                    <a:pt x="812800" y="0"/>
                  </a:lnTo>
                  <a:lnTo>
                    <a:pt x="812800" y="812800"/>
                  </a:lnTo>
                  <a:lnTo>
                    <a:pt x="0" y="812800"/>
                  </a:lnTo>
                  <a:close/>
                </a:path>
              </a:pathLst>
            </a:custGeom>
            <a:solidFill>
              <a:srgbClr val="FFFFFF"/>
            </a:solidFill>
          </p:spPr>
        </p:sp>
        <p:sp>
          <p:nvSpPr>
            <p:cNvPr name="TextBox 21" id="21"/>
            <p:cNvSpPr txBox="true"/>
            <p:nvPr/>
          </p:nvSpPr>
          <p:spPr>
            <a:xfrm>
              <a:off x="0" y="-57150"/>
              <a:ext cx="812800" cy="869950"/>
            </a:xfrm>
            <a:prstGeom prst="rect">
              <a:avLst/>
            </a:prstGeom>
          </p:spPr>
          <p:txBody>
            <a:bodyPr anchor="ctr" rtlCol="false" tIns="50800" lIns="50800" bIns="50800" rIns="50800"/>
            <a:lstStyle/>
            <a:p>
              <a:pPr algn="ctr">
                <a:lnSpc>
                  <a:spcPts val="2700"/>
                </a:lnSpc>
              </a:pPr>
            </a:p>
          </p:txBody>
        </p:sp>
      </p:grpSp>
    </p:spTree>
  </p:cSld>
  <p:clrMapOvr>
    <a:masterClrMapping/>
  </p:clrMapOvr>
</p:sld>
</file>

<file path=ppt/slides/slide1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2700000">
            <a:off x="751070" y="8044952"/>
            <a:ext cx="5983573" cy="5090926"/>
            <a:chOff x="0" y="0"/>
            <a:chExt cx="1575920" cy="1340820"/>
          </a:xfrm>
        </p:grpSpPr>
        <p:sp>
          <p:nvSpPr>
            <p:cNvPr name="Freeform 3" id="3"/>
            <p:cNvSpPr/>
            <p:nvPr/>
          </p:nvSpPr>
          <p:spPr>
            <a:xfrm flipH="false" flipV="false" rot="0">
              <a:off x="0" y="0"/>
              <a:ext cx="1575920" cy="1340820"/>
            </a:xfrm>
            <a:custGeom>
              <a:avLst/>
              <a:gdLst/>
              <a:ahLst/>
              <a:cxnLst/>
              <a:rect r="r" b="b" t="t" l="l"/>
              <a:pathLst>
                <a:path h="1340820" w="1575920">
                  <a:moveTo>
                    <a:pt x="0" y="0"/>
                  </a:moveTo>
                  <a:lnTo>
                    <a:pt x="1575920" y="0"/>
                  </a:lnTo>
                  <a:lnTo>
                    <a:pt x="1575920" y="1340820"/>
                  </a:lnTo>
                  <a:lnTo>
                    <a:pt x="0" y="1340820"/>
                  </a:lnTo>
                  <a:close/>
                </a:path>
              </a:pathLst>
            </a:custGeom>
            <a:solidFill>
              <a:srgbClr val="FFFFFF"/>
            </a:solidFill>
          </p:spPr>
        </p:sp>
        <p:sp>
          <p:nvSpPr>
            <p:cNvPr name="TextBox 4" id="4"/>
            <p:cNvSpPr txBox="true"/>
            <p:nvPr/>
          </p:nvSpPr>
          <p:spPr>
            <a:xfrm>
              <a:off x="0" y="47625"/>
              <a:ext cx="1575920" cy="1293195"/>
            </a:xfrm>
            <a:prstGeom prst="rect">
              <a:avLst/>
            </a:prstGeom>
          </p:spPr>
          <p:txBody>
            <a:bodyPr anchor="ctr" rtlCol="false" tIns="50800" lIns="50800" bIns="50800" rIns="50800"/>
            <a:lstStyle/>
            <a:p>
              <a:pPr algn="ctr">
                <a:lnSpc>
                  <a:spcPts val="2199"/>
                </a:lnSpc>
              </a:pPr>
            </a:p>
          </p:txBody>
        </p:sp>
      </p:grpSp>
      <p:sp>
        <p:nvSpPr>
          <p:cNvPr name="Freeform 5" id="5"/>
          <p:cNvSpPr/>
          <p:nvPr/>
        </p:nvSpPr>
        <p:spPr>
          <a:xfrm flipH="false" flipV="false" rot="0">
            <a:off x="-2355062" y="-3069677"/>
            <a:ext cx="11422862" cy="16173963"/>
          </a:xfrm>
          <a:custGeom>
            <a:avLst/>
            <a:gdLst/>
            <a:ahLst/>
            <a:cxnLst/>
            <a:rect r="r" b="b" t="t" l="l"/>
            <a:pathLst>
              <a:path h="16173963" w="11422862">
                <a:moveTo>
                  <a:pt x="0" y="0"/>
                </a:moveTo>
                <a:lnTo>
                  <a:pt x="11422862" y="0"/>
                </a:lnTo>
                <a:lnTo>
                  <a:pt x="11422862" y="16173964"/>
                </a:lnTo>
                <a:lnTo>
                  <a:pt x="0" y="16173964"/>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6" id="6"/>
          <p:cNvGrpSpPr/>
          <p:nvPr/>
        </p:nvGrpSpPr>
        <p:grpSpPr>
          <a:xfrm rot="0">
            <a:off x="-172570" y="8727595"/>
            <a:ext cx="5306409" cy="1900555"/>
            <a:chOff x="0" y="0"/>
            <a:chExt cx="1397573" cy="500558"/>
          </a:xfrm>
        </p:grpSpPr>
        <p:sp>
          <p:nvSpPr>
            <p:cNvPr name="Freeform 7" id="7"/>
            <p:cNvSpPr/>
            <p:nvPr/>
          </p:nvSpPr>
          <p:spPr>
            <a:xfrm flipH="false" flipV="false" rot="0">
              <a:off x="0" y="0"/>
              <a:ext cx="1397573" cy="500558"/>
            </a:xfrm>
            <a:custGeom>
              <a:avLst/>
              <a:gdLst/>
              <a:ahLst/>
              <a:cxnLst/>
              <a:rect r="r" b="b" t="t" l="l"/>
              <a:pathLst>
                <a:path h="500558" w="1397573">
                  <a:moveTo>
                    <a:pt x="0" y="0"/>
                  </a:moveTo>
                  <a:lnTo>
                    <a:pt x="1397573" y="0"/>
                  </a:lnTo>
                  <a:lnTo>
                    <a:pt x="1397573" y="500558"/>
                  </a:lnTo>
                  <a:lnTo>
                    <a:pt x="0" y="500558"/>
                  </a:lnTo>
                  <a:close/>
                </a:path>
              </a:pathLst>
            </a:custGeom>
            <a:solidFill>
              <a:srgbClr val="FFFFFF"/>
            </a:solidFill>
          </p:spPr>
        </p:sp>
        <p:sp>
          <p:nvSpPr>
            <p:cNvPr name="TextBox 8" id="8"/>
            <p:cNvSpPr txBox="true"/>
            <p:nvPr/>
          </p:nvSpPr>
          <p:spPr>
            <a:xfrm>
              <a:off x="0" y="47625"/>
              <a:ext cx="1397573" cy="452933"/>
            </a:xfrm>
            <a:prstGeom prst="rect">
              <a:avLst/>
            </a:prstGeom>
          </p:spPr>
          <p:txBody>
            <a:bodyPr anchor="ctr" rtlCol="false" tIns="50800" lIns="50800" bIns="50800" rIns="50800"/>
            <a:lstStyle/>
            <a:p>
              <a:pPr algn="ctr">
                <a:lnSpc>
                  <a:spcPts val="2199"/>
                </a:lnSpc>
              </a:pPr>
            </a:p>
          </p:txBody>
        </p:sp>
      </p:grpSp>
      <p:grpSp>
        <p:nvGrpSpPr>
          <p:cNvPr name="Group 9" id="9"/>
          <p:cNvGrpSpPr/>
          <p:nvPr/>
        </p:nvGrpSpPr>
        <p:grpSpPr>
          <a:xfrm rot="0">
            <a:off x="107415" y="-221445"/>
            <a:ext cx="5662200" cy="5662200"/>
            <a:chOff x="0" y="0"/>
            <a:chExt cx="812800" cy="812800"/>
          </a:xfrm>
        </p:grpSpPr>
        <p:sp>
          <p:nvSpPr>
            <p:cNvPr name="Freeform 10" id="10"/>
            <p:cNvSpPr/>
            <p:nvPr/>
          </p:nvSpPr>
          <p:spPr>
            <a:xfrm flipH="false" flipV="false" rot="0">
              <a:off x="0" y="0"/>
              <a:ext cx="812800" cy="812800"/>
            </a:xfrm>
            <a:custGeom>
              <a:avLst/>
              <a:gdLst/>
              <a:ahLst/>
              <a:cxnLst/>
              <a:rect r="r" b="b" t="t" l="l"/>
              <a:pathLst>
                <a:path h="812800" w="812800">
                  <a:moveTo>
                    <a:pt x="406400" y="0"/>
                  </a:moveTo>
                  <a:lnTo>
                    <a:pt x="812800" y="406400"/>
                  </a:lnTo>
                  <a:lnTo>
                    <a:pt x="406400" y="812800"/>
                  </a:lnTo>
                  <a:lnTo>
                    <a:pt x="0" y="406400"/>
                  </a:lnTo>
                  <a:lnTo>
                    <a:pt x="406400" y="0"/>
                  </a:lnTo>
                  <a:close/>
                </a:path>
              </a:pathLst>
            </a:custGeom>
            <a:blipFill>
              <a:blip r:embed="rId4"/>
              <a:stretch>
                <a:fillRect l="0" t="-32157" r="0" b="-1337"/>
              </a:stretch>
            </a:blipFill>
            <a:ln w="171450" cap="sq">
              <a:solidFill>
                <a:srgbClr val="1B5690"/>
              </a:solidFill>
              <a:prstDash val="solid"/>
              <a:miter/>
            </a:ln>
          </p:spPr>
        </p:sp>
      </p:grpSp>
      <p:grpSp>
        <p:nvGrpSpPr>
          <p:cNvPr name="Group 11" id="11"/>
          <p:cNvGrpSpPr/>
          <p:nvPr/>
        </p:nvGrpSpPr>
        <p:grpSpPr>
          <a:xfrm rot="0">
            <a:off x="50265" y="4060250"/>
            <a:ext cx="8251694" cy="8251694"/>
            <a:chOff x="0" y="0"/>
            <a:chExt cx="812800" cy="812800"/>
          </a:xfrm>
        </p:grpSpPr>
        <p:sp>
          <p:nvSpPr>
            <p:cNvPr name="Freeform 12" id="12"/>
            <p:cNvSpPr/>
            <p:nvPr/>
          </p:nvSpPr>
          <p:spPr>
            <a:xfrm flipH="false" flipV="false" rot="0">
              <a:off x="0" y="0"/>
              <a:ext cx="812800" cy="812800"/>
            </a:xfrm>
            <a:custGeom>
              <a:avLst/>
              <a:gdLst/>
              <a:ahLst/>
              <a:cxnLst/>
              <a:rect r="r" b="b" t="t" l="l"/>
              <a:pathLst>
                <a:path h="812800" w="812800">
                  <a:moveTo>
                    <a:pt x="406400" y="0"/>
                  </a:moveTo>
                  <a:lnTo>
                    <a:pt x="812800" y="406400"/>
                  </a:lnTo>
                  <a:lnTo>
                    <a:pt x="406400" y="812800"/>
                  </a:lnTo>
                  <a:lnTo>
                    <a:pt x="0" y="406400"/>
                  </a:lnTo>
                  <a:lnTo>
                    <a:pt x="406400" y="0"/>
                  </a:lnTo>
                  <a:close/>
                </a:path>
              </a:pathLst>
            </a:custGeom>
            <a:blipFill>
              <a:blip r:embed="rId5"/>
              <a:stretch>
                <a:fillRect l="-16747" t="0" r="-16747" b="0"/>
              </a:stretch>
            </a:blipFill>
            <a:ln w="171450" cap="sq">
              <a:solidFill>
                <a:srgbClr val="1B5690"/>
              </a:solidFill>
              <a:prstDash val="solid"/>
              <a:miter/>
            </a:ln>
          </p:spPr>
        </p:sp>
      </p:grpSp>
      <p:sp>
        <p:nvSpPr>
          <p:cNvPr name="TextBox 13" id="13"/>
          <p:cNvSpPr txBox="true"/>
          <p:nvPr/>
        </p:nvSpPr>
        <p:spPr>
          <a:xfrm rot="0">
            <a:off x="8502109" y="2574081"/>
            <a:ext cx="9071448" cy="989965"/>
          </a:xfrm>
          <a:prstGeom prst="rect">
            <a:avLst/>
          </a:prstGeom>
        </p:spPr>
        <p:txBody>
          <a:bodyPr anchor="t" rtlCol="false" tIns="0" lIns="0" bIns="0" rIns="0">
            <a:spAutoFit/>
          </a:bodyPr>
          <a:lstStyle/>
          <a:p>
            <a:pPr algn="just">
              <a:lnSpc>
                <a:spcPts val="2600"/>
              </a:lnSpc>
            </a:pPr>
            <a:r>
              <a:rPr lang="en-US" b="true" sz="2600" i="true" spc="-67">
                <a:solidFill>
                  <a:srgbClr val="1F233F"/>
                </a:solidFill>
                <a:latin typeface="Montserrat Bold Italics"/>
                <a:ea typeface="Montserrat Bold Italics"/>
                <a:cs typeface="Montserrat Bold Italics"/>
                <a:sym typeface="Montserrat Bold Italics"/>
              </a:rPr>
              <a:t>INSET LIGHTS </a:t>
            </a:r>
          </a:p>
          <a:p>
            <a:pPr algn="just">
              <a:lnSpc>
                <a:spcPts val="2600"/>
              </a:lnSpc>
            </a:pPr>
            <a:r>
              <a:rPr lang="en-US" b="true" sz="2600" i="true" spc="-67">
                <a:solidFill>
                  <a:srgbClr val="1F233F"/>
                </a:solidFill>
                <a:latin typeface="Montserrat Bold Italics"/>
                <a:ea typeface="Montserrat Bold Italics"/>
                <a:cs typeface="Montserrat Bold Italics"/>
                <a:sym typeface="Montserrat Bold Italics"/>
              </a:rPr>
              <a:t>(TI-HALOGEN/TLI-LED)</a:t>
            </a:r>
          </a:p>
          <a:p>
            <a:pPr algn="just">
              <a:lnSpc>
                <a:spcPts val="2600"/>
              </a:lnSpc>
            </a:pPr>
          </a:p>
        </p:txBody>
      </p:sp>
      <p:sp>
        <p:nvSpPr>
          <p:cNvPr name="TextBox 14" id="14"/>
          <p:cNvSpPr txBox="true"/>
          <p:nvPr/>
        </p:nvSpPr>
        <p:spPr>
          <a:xfrm rot="0">
            <a:off x="8451622" y="876300"/>
            <a:ext cx="9121935" cy="1365251"/>
          </a:xfrm>
          <a:prstGeom prst="rect">
            <a:avLst/>
          </a:prstGeom>
        </p:spPr>
        <p:txBody>
          <a:bodyPr anchor="t" rtlCol="false" tIns="0" lIns="0" bIns="0" rIns="0">
            <a:spAutoFit/>
          </a:bodyPr>
          <a:lstStyle/>
          <a:p>
            <a:pPr algn="l">
              <a:lnSpc>
                <a:spcPts val="8000"/>
              </a:lnSpc>
            </a:pPr>
            <a:r>
              <a:rPr lang="en-US" sz="8000" spc="-576" b="true">
                <a:solidFill>
                  <a:srgbClr val="1F233F"/>
                </a:solidFill>
                <a:latin typeface="Mont Bold"/>
                <a:ea typeface="Mont Bold"/>
                <a:cs typeface="Mont Bold"/>
                <a:sym typeface="Mont Bold"/>
              </a:rPr>
              <a:t>Inset lights</a:t>
            </a:r>
          </a:p>
        </p:txBody>
      </p:sp>
      <p:sp>
        <p:nvSpPr>
          <p:cNvPr name="TextBox 15" id="15"/>
          <p:cNvSpPr txBox="true"/>
          <p:nvPr/>
        </p:nvSpPr>
        <p:spPr>
          <a:xfrm rot="0">
            <a:off x="8451622" y="4003100"/>
            <a:ext cx="6330086" cy="2266950"/>
          </a:xfrm>
          <a:prstGeom prst="rect">
            <a:avLst/>
          </a:prstGeom>
        </p:spPr>
        <p:txBody>
          <a:bodyPr anchor="t" rtlCol="false" tIns="0" lIns="0" bIns="0" rIns="0">
            <a:spAutoFit/>
          </a:bodyPr>
          <a:lstStyle/>
          <a:p>
            <a:pPr algn="l">
              <a:lnSpc>
                <a:spcPts val="3000"/>
              </a:lnSpc>
            </a:pPr>
            <a:r>
              <a:rPr lang="en-US" sz="2000" b="true">
                <a:solidFill>
                  <a:srgbClr val="0A1E32"/>
                </a:solidFill>
                <a:latin typeface="Montserrat Bold"/>
                <a:ea typeface="Montserrat Bold"/>
                <a:cs typeface="Montserrat Bold"/>
                <a:sym typeface="Montserrat Bold"/>
              </a:rPr>
              <a:t>TLl81 (AIRPORTS)</a:t>
            </a:r>
          </a:p>
          <a:p>
            <a:pPr algn="l">
              <a:lnSpc>
                <a:spcPts val="3000"/>
              </a:lnSpc>
            </a:pPr>
            <a:r>
              <a:rPr lang="en-US" sz="2000" b="true">
                <a:solidFill>
                  <a:srgbClr val="737373"/>
                </a:solidFill>
                <a:latin typeface="Montserrat Bold"/>
                <a:ea typeface="Montserrat Bold"/>
                <a:cs typeface="Montserrat Bold"/>
                <a:sym typeface="Montserrat Bold"/>
              </a:rPr>
              <a:t>12" diameter, </a:t>
            </a:r>
            <a:r>
              <a:rPr lang="en-US" sz="2000" b="true">
                <a:solidFill>
                  <a:srgbClr val="737373"/>
                </a:solidFill>
                <a:latin typeface="Montserrat Bold"/>
                <a:ea typeface="Montserrat Bold"/>
                <a:cs typeface="Montserrat Bold"/>
                <a:sym typeface="Montserrat Bold"/>
              </a:rPr>
              <a:t>6,35 mm protrusion, 6,6 A/2,2 A LED directional lights for CAT I-III</a:t>
            </a:r>
          </a:p>
          <a:p>
            <a:pPr algn="l">
              <a:lnSpc>
                <a:spcPts val="3000"/>
              </a:lnSpc>
            </a:pPr>
          </a:p>
          <a:p>
            <a:pPr algn="l" marL="431801" indent="-215900" lvl="1">
              <a:lnSpc>
                <a:spcPts val="3000"/>
              </a:lnSpc>
              <a:buFont typeface="Arial"/>
              <a:buChar char="•"/>
            </a:pPr>
            <a:r>
              <a:rPr lang="en-US" b="true" sz="2000">
                <a:solidFill>
                  <a:srgbClr val="737373"/>
                </a:solidFill>
                <a:latin typeface="Montserrat Bold"/>
                <a:ea typeface="Montserrat Bold"/>
                <a:cs typeface="Montserrat Bold"/>
                <a:sym typeface="Montserrat Bold"/>
              </a:rPr>
              <a:t>RWY , RGL</a:t>
            </a:r>
          </a:p>
          <a:p>
            <a:pPr algn="l">
              <a:lnSpc>
                <a:spcPts val="3000"/>
              </a:lnSpc>
            </a:pPr>
          </a:p>
        </p:txBody>
      </p:sp>
      <p:sp>
        <p:nvSpPr>
          <p:cNvPr name="Freeform 16" id="16"/>
          <p:cNvSpPr/>
          <p:nvPr/>
        </p:nvSpPr>
        <p:spPr>
          <a:xfrm flipH="false" flipV="false" rot="0">
            <a:off x="14585332" y="3917808"/>
            <a:ext cx="3409293" cy="2198994"/>
          </a:xfrm>
          <a:custGeom>
            <a:avLst/>
            <a:gdLst/>
            <a:ahLst/>
            <a:cxnLst/>
            <a:rect r="r" b="b" t="t" l="l"/>
            <a:pathLst>
              <a:path h="2198994" w="3409293">
                <a:moveTo>
                  <a:pt x="0" y="0"/>
                </a:moveTo>
                <a:lnTo>
                  <a:pt x="3409293" y="0"/>
                </a:lnTo>
                <a:lnTo>
                  <a:pt x="3409293" y="2198994"/>
                </a:lnTo>
                <a:lnTo>
                  <a:pt x="0" y="2198994"/>
                </a:lnTo>
                <a:lnTo>
                  <a:pt x="0" y="0"/>
                </a:lnTo>
                <a:close/>
              </a:path>
            </a:pathLst>
          </a:custGeom>
          <a:blipFill>
            <a:blip r:embed="rId6"/>
            <a:stretch>
              <a:fillRect l="0" t="0" r="0" b="0"/>
            </a:stretch>
          </a:blipFill>
        </p:spPr>
      </p:sp>
      <p:grpSp>
        <p:nvGrpSpPr>
          <p:cNvPr name="Group 17" id="17"/>
          <p:cNvGrpSpPr/>
          <p:nvPr/>
        </p:nvGrpSpPr>
        <p:grpSpPr>
          <a:xfrm rot="0">
            <a:off x="-2724232" y="-2057400"/>
            <a:ext cx="3086100" cy="3086100"/>
            <a:chOff x="0" y="0"/>
            <a:chExt cx="812800" cy="812800"/>
          </a:xfrm>
        </p:grpSpPr>
        <p:sp>
          <p:nvSpPr>
            <p:cNvPr name="Freeform 18" id="18"/>
            <p:cNvSpPr/>
            <p:nvPr/>
          </p:nvSpPr>
          <p:spPr>
            <a:xfrm flipH="false" flipV="false" rot="0">
              <a:off x="0" y="0"/>
              <a:ext cx="812800" cy="812800"/>
            </a:xfrm>
            <a:custGeom>
              <a:avLst/>
              <a:gdLst/>
              <a:ahLst/>
              <a:cxnLst/>
              <a:rect r="r" b="b" t="t" l="l"/>
              <a:pathLst>
                <a:path h="812800" w="812800">
                  <a:moveTo>
                    <a:pt x="0" y="0"/>
                  </a:moveTo>
                  <a:lnTo>
                    <a:pt x="812800" y="0"/>
                  </a:lnTo>
                  <a:lnTo>
                    <a:pt x="812800" y="812800"/>
                  </a:lnTo>
                  <a:lnTo>
                    <a:pt x="0" y="812800"/>
                  </a:lnTo>
                  <a:close/>
                </a:path>
              </a:pathLst>
            </a:custGeom>
            <a:solidFill>
              <a:srgbClr val="FFFFFF"/>
            </a:solidFill>
          </p:spPr>
        </p:sp>
        <p:sp>
          <p:nvSpPr>
            <p:cNvPr name="TextBox 19" id="19"/>
            <p:cNvSpPr txBox="true"/>
            <p:nvPr/>
          </p:nvSpPr>
          <p:spPr>
            <a:xfrm>
              <a:off x="0" y="-57150"/>
              <a:ext cx="812800" cy="869950"/>
            </a:xfrm>
            <a:prstGeom prst="rect">
              <a:avLst/>
            </a:prstGeom>
          </p:spPr>
          <p:txBody>
            <a:bodyPr anchor="ctr" rtlCol="false" tIns="50800" lIns="50800" bIns="50800" rIns="50800"/>
            <a:lstStyle/>
            <a:p>
              <a:pPr algn="ctr">
                <a:lnSpc>
                  <a:spcPts val="2700"/>
                </a:lnSpc>
              </a:pPr>
            </a:p>
          </p:txBody>
        </p:sp>
      </p:gr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1028700" y="2831322"/>
            <a:ext cx="8951987" cy="4704715"/>
          </a:xfrm>
          <a:prstGeom prst="rect">
            <a:avLst/>
          </a:prstGeom>
        </p:spPr>
        <p:txBody>
          <a:bodyPr anchor="t" rtlCol="false" tIns="0" lIns="0" bIns="0" rIns="0">
            <a:spAutoFit/>
          </a:bodyPr>
          <a:lstStyle/>
          <a:p>
            <a:pPr algn="l">
              <a:lnSpc>
                <a:spcPts val="2480"/>
              </a:lnSpc>
            </a:pPr>
            <a:r>
              <a:rPr lang="en-US" sz="2000" spc="-52">
                <a:solidFill>
                  <a:srgbClr val="1F233F"/>
                </a:solidFill>
                <a:latin typeface="Montserrat"/>
                <a:ea typeface="Montserrat"/>
                <a:cs typeface="Montserrat"/>
                <a:sym typeface="Montserrat"/>
              </a:rPr>
              <a:t>Founded in 1990 in the Czech Republic, we specialize in the development, production, and servicing of turnkey solutions for:</a:t>
            </a:r>
          </a:p>
          <a:p>
            <a:pPr algn="l" marL="431804" indent="-215902" lvl="1">
              <a:lnSpc>
                <a:spcPts val="2480"/>
              </a:lnSpc>
              <a:buFont typeface="Arial"/>
              <a:buChar char="•"/>
            </a:pPr>
            <a:r>
              <a:rPr lang="en-US" sz="2000" spc="-52">
                <a:solidFill>
                  <a:srgbClr val="1F233F"/>
                </a:solidFill>
                <a:latin typeface="Montserrat"/>
                <a:ea typeface="Montserrat"/>
                <a:cs typeface="Montserrat"/>
                <a:sym typeface="Montserrat"/>
              </a:rPr>
              <a:t>Airport and heliport lighting systems</a:t>
            </a:r>
          </a:p>
          <a:p>
            <a:pPr algn="l" marL="431804" indent="-215902" lvl="1">
              <a:lnSpc>
                <a:spcPts val="2480"/>
              </a:lnSpc>
              <a:buFont typeface="Arial"/>
              <a:buChar char="•"/>
            </a:pPr>
            <a:r>
              <a:rPr lang="en-US" sz="2000" spc="-52">
                <a:solidFill>
                  <a:srgbClr val="1F233F"/>
                </a:solidFill>
                <a:latin typeface="Montserrat"/>
                <a:ea typeface="Montserrat"/>
                <a:cs typeface="Montserrat"/>
                <a:sym typeface="Montserrat"/>
              </a:rPr>
              <a:t>Airport and heliport control and monitoring systems</a:t>
            </a:r>
          </a:p>
          <a:p>
            <a:pPr algn="l" marL="431804" indent="-215902" lvl="1">
              <a:lnSpc>
                <a:spcPts val="2480"/>
              </a:lnSpc>
              <a:buFont typeface="Arial"/>
              <a:buChar char="•"/>
            </a:pPr>
            <a:r>
              <a:rPr lang="en-US" sz="2000" spc="-52">
                <a:solidFill>
                  <a:srgbClr val="1F233F"/>
                </a:solidFill>
                <a:latin typeface="Montserrat"/>
                <a:ea typeface="Montserrat"/>
                <a:cs typeface="Montserrat"/>
                <a:sym typeface="Montserrat"/>
              </a:rPr>
              <a:t>Mobile and stationary airports and heliports</a:t>
            </a:r>
          </a:p>
          <a:p>
            <a:pPr algn="l" marL="431804" indent="-215902" lvl="1">
              <a:lnSpc>
                <a:spcPts val="2480"/>
              </a:lnSpc>
              <a:buFont typeface="Arial"/>
              <a:buChar char="•"/>
            </a:pPr>
            <a:r>
              <a:rPr lang="en-US" sz="2000" spc="-52">
                <a:solidFill>
                  <a:srgbClr val="1F233F"/>
                </a:solidFill>
                <a:latin typeface="Montserrat"/>
                <a:ea typeface="Montserrat"/>
                <a:cs typeface="Montserrat"/>
                <a:sym typeface="Montserrat"/>
              </a:rPr>
              <a:t>Modular solutions for regional airports</a:t>
            </a:r>
          </a:p>
          <a:p>
            <a:pPr algn="l">
              <a:lnSpc>
                <a:spcPts val="2480"/>
              </a:lnSpc>
            </a:pPr>
          </a:p>
          <a:p>
            <a:pPr algn="l">
              <a:lnSpc>
                <a:spcPts val="2480"/>
              </a:lnSpc>
            </a:pPr>
            <a:r>
              <a:rPr lang="en-US" sz="2000" spc="-52">
                <a:solidFill>
                  <a:srgbClr val="1F233F"/>
                </a:solidFill>
                <a:latin typeface="Montserrat"/>
                <a:ea typeface="Montserrat"/>
                <a:cs typeface="Montserrat"/>
                <a:sym typeface="Montserrat"/>
              </a:rPr>
              <a:t>With successful projects in over 300 civil and military airports and heliports across Europe, Africa, Asia and America, our expertise is recognized worldwide.</a:t>
            </a:r>
          </a:p>
          <a:p>
            <a:pPr algn="l">
              <a:lnSpc>
                <a:spcPts val="2480"/>
              </a:lnSpc>
            </a:pPr>
          </a:p>
          <a:p>
            <a:pPr algn="l">
              <a:lnSpc>
                <a:spcPts val="2480"/>
              </a:lnSpc>
            </a:pPr>
            <a:r>
              <a:rPr lang="en-US" sz="2000" spc="-52">
                <a:solidFill>
                  <a:srgbClr val="1F233F"/>
                </a:solidFill>
                <a:latin typeface="Montserrat"/>
                <a:ea typeface="Montserrat"/>
                <a:cs typeface="Montserrat"/>
                <a:sym typeface="Montserrat"/>
              </a:rPr>
              <a:t>Our products comply with ICAO, FAA, STANAG, FAVT, and MAK standards and meet the highest international certifications, including ISO 9001:2009, ISO 14001:2005, ISO 27001:2023, and OHSAS 18001:2008.</a:t>
            </a:r>
          </a:p>
          <a:p>
            <a:pPr algn="l">
              <a:lnSpc>
                <a:spcPts val="2480"/>
              </a:lnSpc>
            </a:pPr>
          </a:p>
        </p:txBody>
      </p:sp>
      <p:sp>
        <p:nvSpPr>
          <p:cNvPr name="Freeform 3" id="3"/>
          <p:cNvSpPr/>
          <p:nvPr/>
        </p:nvSpPr>
        <p:spPr>
          <a:xfrm flipH="true" flipV="false" rot="0">
            <a:off x="10380543" y="-915927"/>
            <a:ext cx="11422862" cy="16173963"/>
          </a:xfrm>
          <a:custGeom>
            <a:avLst/>
            <a:gdLst/>
            <a:ahLst/>
            <a:cxnLst/>
            <a:rect r="r" b="b" t="t" l="l"/>
            <a:pathLst>
              <a:path h="16173963" w="11422862">
                <a:moveTo>
                  <a:pt x="11422861" y="0"/>
                </a:moveTo>
                <a:lnTo>
                  <a:pt x="0" y="0"/>
                </a:lnTo>
                <a:lnTo>
                  <a:pt x="0" y="16173963"/>
                </a:lnTo>
                <a:lnTo>
                  <a:pt x="11422861" y="16173963"/>
                </a:lnTo>
                <a:lnTo>
                  <a:pt x="11422861"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4" id="4"/>
          <p:cNvGrpSpPr/>
          <p:nvPr/>
        </p:nvGrpSpPr>
        <p:grpSpPr>
          <a:xfrm rot="0">
            <a:off x="10603423" y="-529202"/>
            <a:ext cx="9299048" cy="9299048"/>
            <a:chOff x="0" y="0"/>
            <a:chExt cx="812800" cy="812800"/>
          </a:xfrm>
        </p:grpSpPr>
        <p:sp>
          <p:nvSpPr>
            <p:cNvPr name="Freeform 5" id="5"/>
            <p:cNvSpPr/>
            <p:nvPr/>
          </p:nvSpPr>
          <p:spPr>
            <a:xfrm flipH="false" flipV="false" rot="0">
              <a:off x="0" y="0"/>
              <a:ext cx="812800" cy="812800"/>
            </a:xfrm>
            <a:custGeom>
              <a:avLst/>
              <a:gdLst/>
              <a:ahLst/>
              <a:cxnLst/>
              <a:rect r="r" b="b" t="t" l="l"/>
              <a:pathLst>
                <a:path h="812800" w="812800">
                  <a:moveTo>
                    <a:pt x="406400" y="0"/>
                  </a:moveTo>
                  <a:lnTo>
                    <a:pt x="812800" y="406400"/>
                  </a:lnTo>
                  <a:lnTo>
                    <a:pt x="406400" y="812800"/>
                  </a:lnTo>
                  <a:lnTo>
                    <a:pt x="0" y="406400"/>
                  </a:lnTo>
                  <a:lnTo>
                    <a:pt x="406400" y="0"/>
                  </a:lnTo>
                  <a:close/>
                </a:path>
              </a:pathLst>
            </a:custGeom>
            <a:blipFill>
              <a:blip r:embed="rId4"/>
              <a:stretch>
                <a:fillRect l="-34355" t="0" r="-34355" b="0"/>
              </a:stretch>
            </a:blipFill>
            <a:ln w="171450" cap="sq">
              <a:solidFill>
                <a:srgbClr val="1B5690"/>
              </a:solidFill>
              <a:prstDash val="solid"/>
              <a:miter/>
            </a:ln>
          </p:spPr>
        </p:sp>
      </p:grpSp>
      <p:sp>
        <p:nvSpPr>
          <p:cNvPr name="TextBox 6" id="6"/>
          <p:cNvSpPr txBox="true"/>
          <p:nvPr/>
        </p:nvSpPr>
        <p:spPr>
          <a:xfrm rot="0">
            <a:off x="1028700" y="876300"/>
            <a:ext cx="6012967" cy="1365251"/>
          </a:xfrm>
          <a:prstGeom prst="rect">
            <a:avLst/>
          </a:prstGeom>
        </p:spPr>
        <p:txBody>
          <a:bodyPr anchor="t" rtlCol="false" tIns="0" lIns="0" bIns="0" rIns="0">
            <a:spAutoFit/>
          </a:bodyPr>
          <a:lstStyle/>
          <a:p>
            <a:pPr algn="l">
              <a:lnSpc>
                <a:spcPts val="8000"/>
              </a:lnSpc>
            </a:pPr>
            <a:r>
              <a:rPr lang="en-US" sz="8000" spc="-576" b="true">
                <a:solidFill>
                  <a:srgbClr val="1F233F"/>
                </a:solidFill>
                <a:latin typeface="Mont Bold"/>
                <a:ea typeface="Mont Bold"/>
                <a:cs typeface="Mont Bold"/>
                <a:sym typeface="Mont Bold"/>
              </a:rPr>
              <a:t>Introduction</a:t>
            </a:r>
          </a:p>
        </p:txBody>
      </p:sp>
    </p:spTree>
  </p:cSld>
  <p:clrMapOvr>
    <a:masterClrMapping/>
  </p:clrMapOvr>
  <p:transition spd="fast">
    <p:fade/>
  </p:transition>
</p:sld>
</file>

<file path=ppt/slides/slide2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8451622" y="876300"/>
            <a:ext cx="9121935" cy="1365251"/>
          </a:xfrm>
          <a:prstGeom prst="rect">
            <a:avLst/>
          </a:prstGeom>
        </p:spPr>
        <p:txBody>
          <a:bodyPr anchor="t" rtlCol="false" tIns="0" lIns="0" bIns="0" rIns="0">
            <a:spAutoFit/>
          </a:bodyPr>
          <a:lstStyle/>
          <a:p>
            <a:pPr algn="l">
              <a:lnSpc>
                <a:spcPts val="8000"/>
              </a:lnSpc>
            </a:pPr>
            <a:r>
              <a:rPr lang="en-US" sz="8000" spc="-576" b="true">
                <a:solidFill>
                  <a:srgbClr val="1F233F"/>
                </a:solidFill>
                <a:latin typeface="Mont Bold"/>
                <a:ea typeface="Mont Bold"/>
                <a:cs typeface="Mont Bold"/>
                <a:sym typeface="Mont Bold"/>
              </a:rPr>
              <a:t>Airport signs</a:t>
            </a:r>
          </a:p>
        </p:txBody>
      </p:sp>
      <p:sp>
        <p:nvSpPr>
          <p:cNvPr name="Freeform 3" id="3"/>
          <p:cNvSpPr/>
          <p:nvPr/>
        </p:nvSpPr>
        <p:spPr>
          <a:xfrm flipH="false" flipV="true" rot="0">
            <a:off x="-1984905" y="-2943482"/>
            <a:ext cx="11422862" cy="16173963"/>
          </a:xfrm>
          <a:custGeom>
            <a:avLst/>
            <a:gdLst/>
            <a:ahLst/>
            <a:cxnLst/>
            <a:rect r="r" b="b" t="t" l="l"/>
            <a:pathLst>
              <a:path h="16173963" w="11422862">
                <a:moveTo>
                  <a:pt x="0" y="16173964"/>
                </a:moveTo>
                <a:lnTo>
                  <a:pt x="11422862" y="16173964"/>
                </a:lnTo>
                <a:lnTo>
                  <a:pt x="11422862" y="0"/>
                </a:lnTo>
                <a:lnTo>
                  <a:pt x="0" y="0"/>
                </a:lnTo>
                <a:lnTo>
                  <a:pt x="0" y="16173964"/>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4" id="4"/>
          <p:cNvGrpSpPr/>
          <p:nvPr/>
        </p:nvGrpSpPr>
        <p:grpSpPr>
          <a:xfrm rot="0">
            <a:off x="151333" y="-794806"/>
            <a:ext cx="5311558" cy="1823506"/>
            <a:chOff x="0" y="0"/>
            <a:chExt cx="1398929" cy="480265"/>
          </a:xfrm>
        </p:grpSpPr>
        <p:sp>
          <p:nvSpPr>
            <p:cNvPr name="Freeform 5" id="5"/>
            <p:cNvSpPr/>
            <p:nvPr/>
          </p:nvSpPr>
          <p:spPr>
            <a:xfrm flipH="false" flipV="false" rot="0">
              <a:off x="0" y="0"/>
              <a:ext cx="1398929" cy="480265"/>
            </a:xfrm>
            <a:custGeom>
              <a:avLst/>
              <a:gdLst/>
              <a:ahLst/>
              <a:cxnLst/>
              <a:rect r="r" b="b" t="t" l="l"/>
              <a:pathLst>
                <a:path h="480265" w="1398929">
                  <a:moveTo>
                    <a:pt x="0" y="0"/>
                  </a:moveTo>
                  <a:lnTo>
                    <a:pt x="1398929" y="0"/>
                  </a:lnTo>
                  <a:lnTo>
                    <a:pt x="1398929" y="480265"/>
                  </a:lnTo>
                  <a:lnTo>
                    <a:pt x="0" y="480265"/>
                  </a:lnTo>
                  <a:close/>
                </a:path>
              </a:pathLst>
            </a:custGeom>
            <a:solidFill>
              <a:srgbClr val="FFFFFF"/>
            </a:solidFill>
          </p:spPr>
        </p:sp>
        <p:sp>
          <p:nvSpPr>
            <p:cNvPr name="TextBox 6" id="6"/>
            <p:cNvSpPr txBox="true"/>
            <p:nvPr/>
          </p:nvSpPr>
          <p:spPr>
            <a:xfrm>
              <a:off x="0" y="47625"/>
              <a:ext cx="1398929" cy="432640"/>
            </a:xfrm>
            <a:prstGeom prst="rect">
              <a:avLst/>
            </a:prstGeom>
          </p:spPr>
          <p:txBody>
            <a:bodyPr anchor="ctr" rtlCol="false" tIns="50800" lIns="50800" bIns="50800" rIns="50800"/>
            <a:lstStyle/>
            <a:p>
              <a:pPr algn="ctr">
                <a:lnSpc>
                  <a:spcPts val="2600"/>
                </a:lnSpc>
              </a:pPr>
            </a:p>
          </p:txBody>
        </p:sp>
      </p:grpSp>
      <p:sp>
        <p:nvSpPr>
          <p:cNvPr name="TextBox 7" id="7"/>
          <p:cNvSpPr txBox="true"/>
          <p:nvPr/>
        </p:nvSpPr>
        <p:spPr>
          <a:xfrm rot="0">
            <a:off x="8451622" y="2635117"/>
            <a:ext cx="7980296" cy="3409950"/>
          </a:xfrm>
          <a:prstGeom prst="rect">
            <a:avLst/>
          </a:prstGeom>
        </p:spPr>
        <p:txBody>
          <a:bodyPr anchor="t" rtlCol="false" tIns="0" lIns="0" bIns="0" rIns="0">
            <a:spAutoFit/>
          </a:bodyPr>
          <a:lstStyle/>
          <a:p>
            <a:pPr algn="l" marL="431801" indent="-215900" lvl="1">
              <a:lnSpc>
                <a:spcPts val="3000"/>
              </a:lnSpc>
              <a:buFont typeface="Arial"/>
              <a:buChar char="•"/>
            </a:pPr>
            <a:r>
              <a:rPr lang="en-US" b="true" sz="2000">
                <a:solidFill>
                  <a:srgbClr val="000000"/>
                </a:solidFill>
                <a:latin typeface="Montserrat Bold"/>
                <a:ea typeface="Montserrat Bold"/>
                <a:cs typeface="Montserrat Bold"/>
                <a:sym typeface="Montserrat Bold"/>
              </a:rPr>
              <a:t>TZP-E</a:t>
            </a:r>
            <a:r>
              <a:rPr lang="en-US" b="true" sz="2000">
                <a:solidFill>
                  <a:srgbClr val="737373"/>
                </a:solidFill>
                <a:latin typeface="Montserrat Bold"/>
                <a:ea typeface="Montserrat Bold"/>
                <a:cs typeface="Montserrat Bold"/>
                <a:sym typeface="Montserrat Bold"/>
              </a:rPr>
              <a:t> - 6,6 A halogen internally illuminated airport signs </a:t>
            </a:r>
          </a:p>
          <a:p>
            <a:pPr algn="l" marL="431801" indent="-215900" lvl="1">
              <a:lnSpc>
                <a:spcPts val="3000"/>
              </a:lnSpc>
              <a:buFont typeface="Arial"/>
              <a:buChar char="•"/>
            </a:pPr>
            <a:r>
              <a:rPr lang="en-US" b="true" sz="2000">
                <a:solidFill>
                  <a:srgbClr val="000000"/>
                </a:solidFill>
                <a:latin typeface="Montserrat Bold"/>
                <a:ea typeface="Montserrat Bold"/>
                <a:cs typeface="Montserrat Bold"/>
                <a:sym typeface="Montserrat Bold"/>
              </a:rPr>
              <a:t>TZP-D</a:t>
            </a:r>
            <a:r>
              <a:rPr lang="en-US" b="true" sz="2000">
                <a:solidFill>
                  <a:srgbClr val="737373"/>
                </a:solidFill>
                <a:latin typeface="Montserrat Bold"/>
                <a:ea typeface="Montserrat Bold"/>
                <a:cs typeface="Montserrat Bold"/>
                <a:sym typeface="Montserrat Bold"/>
              </a:rPr>
              <a:t> - 6,6 A LED internally illuminated airport signs</a:t>
            </a:r>
          </a:p>
          <a:p>
            <a:pPr algn="l" marL="431801" indent="-215900" lvl="1">
              <a:lnSpc>
                <a:spcPts val="3000"/>
              </a:lnSpc>
              <a:buFont typeface="Arial"/>
              <a:buChar char="•"/>
            </a:pPr>
            <a:r>
              <a:rPr lang="en-US" b="true" sz="2000">
                <a:solidFill>
                  <a:srgbClr val="000000"/>
                </a:solidFill>
                <a:latin typeface="Montserrat Bold"/>
                <a:ea typeface="Montserrat Bold"/>
                <a:cs typeface="Montserrat Bold"/>
                <a:sym typeface="Montserrat Bold"/>
              </a:rPr>
              <a:t>TZP-ED</a:t>
            </a:r>
            <a:r>
              <a:rPr lang="en-US" b="true" sz="2000">
                <a:solidFill>
                  <a:srgbClr val="737373"/>
                </a:solidFill>
                <a:latin typeface="Montserrat Bold"/>
                <a:ea typeface="Montserrat Bold"/>
                <a:cs typeface="Montserrat Bold"/>
                <a:sym typeface="Montserrat Bold"/>
              </a:rPr>
              <a:t> - “retrofit” kits for modification of existing halogen signs to LED signs</a:t>
            </a:r>
          </a:p>
          <a:p>
            <a:pPr algn="l" marL="431801" indent="-215900" lvl="1">
              <a:lnSpc>
                <a:spcPts val="3000"/>
              </a:lnSpc>
              <a:buFont typeface="Arial"/>
              <a:buChar char="•"/>
            </a:pPr>
            <a:r>
              <a:rPr lang="en-US" b="true" sz="2000">
                <a:solidFill>
                  <a:srgbClr val="000000"/>
                </a:solidFill>
                <a:latin typeface="Montserrat Bold"/>
                <a:ea typeface="Montserrat Bold"/>
                <a:cs typeface="Montserrat Bold"/>
                <a:sym typeface="Montserrat Bold"/>
              </a:rPr>
              <a:t>TZP-R</a:t>
            </a:r>
            <a:r>
              <a:rPr lang="en-US" b="true" sz="2000">
                <a:solidFill>
                  <a:srgbClr val="737373"/>
                </a:solidFill>
                <a:latin typeface="Montserrat Bold"/>
                <a:ea typeface="Montserrat Bold"/>
                <a:cs typeface="Montserrat Bold"/>
                <a:sym typeface="Montserrat Bold"/>
              </a:rPr>
              <a:t> - reflective airport signs </a:t>
            </a:r>
          </a:p>
          <a:p>
            <a:pPr algn="l" marL="431801" indent="-215900" lvl="1">
              <a:lnSpc>
                <a:spcPts val="3000"/>
              </a:lnSpc>
              <a:buFont typeface="Arial"/>
              <a:buChar char="•"/>
            </a:pPr>
            <a:r>
              <a:rPr lang="en-US" b="true" sz="2000">
                <a:solidFill>
                  <a:srgbClr val="737373"/>
                </a:solidFill>
                <a:latin typeface="Montserrat Bold"/>
                <a:ea typeface="Montserrat Bold"/>
                <a:cs typeface="Montserrat Bold"/>
                <a:sym typeface="Montserrat Bold"/>
              </a:rPr>
              <a:t>all types of signs may be produced as mandatory instruction or information signs with legend </a:t>
            </a:r>
          </a:p>
          <a:p>
            <a:pPr algn="l" marL="431801" indent="-215900" lvl="1">
              <a:lnSpc>
                <a:spcPts val="3000"/>
              </a:lnSpc>
              <a:buFont typeface="Arial"/>
              <a:buChar char="•"/>
            </a:pPr>
            <a:r>
              <a:rPr lang="en-US" b="true" sz="2000">
                <a:solidFill>
                  <a:srgbClr val="737373"/>
                </a:solidFill>
                <a:latin typeface="Montserrat Bold"/>
                <a:ea typeface="Montserrat Bold"/>
                <a:cs typeface="Montserrat Bold"/>
                <a:sym typeface="Montserrat Bold"/>
              </a:rPr>
              <a:t>height 200/300/400 mm</a:t>
            </a:r>
          </a:p>
          <a:p>
            <a:pPr algn="l">
              <a:lnSpc>
                <a:spcPts val="3000"/>
              </a:lnSpc>
            </a:pPr>
          </a:p>
        </p:txBody>
      </p:sp>
      <p:grpSp>
        <p:nvGrpSpPr>
          <p:cNvPr name="Group 8" id="8"/>
          <p:cNvGrpSpPr/>
          <p:nvPr/>
        </p:nvGrpSpPr>
        <p:grpSpPr>
          <a:xfrm rot="0">
            <a:off x="878996" y="413347"/>
            <a:ext cx="3631110" cy="1823506"/>
            <a:chOff x="0" y="0"/>
            <a:chExt cx="956342" cy="480265"/>
          </a:xfrm>
        </p:grpSpPr>
        <p:sp>
          <p:nvSpPr>
            <p:cNvPr name="Freeform 9" id="9"/>
            <p:cNvSpPr/>
            <p:nvPr/>
          </p:nvSpPr>
          <p:spPr>
            <a:xfrm flipH="false" flipV="false" rot="0">
              <a:off x="0" y="0"/>
              <a:ext cx="956342" cy="480265"/>
            </a:xfrm>
            <a:custGeom>
              <a:avLst/>
              <a:gdLst/>
              <a:ahLst/>
              <a:cxnLst/>
              <a:rect r="r" b="b" t="t" l="l"/>
              <a:pathLst>
                <a:path h="480265" w="956342">
                  <a:moveTo>
                    <a:pt x="0" y="0"/>
                  </a:moveTo>
                  <a:lnTo>
                    <a:pt x="956342" y="0"/>
                  </a:lnTo>
                  <a:lnTo>
                    <a:pt x="956342" y="480265"/>
                  </a:lnTo>
                  <a:lnTo>
                    <a:pt x="0" y="480265"/>
                  </a:lnTo>
                  <a:close/>
                </a:path>
              </a:pathLst>
            </a:custGeom>
            <a:solidFill>
              <a:srgbClr val="FFFFFF"/>
            </a:solidFill>
          </p:spPr>
        </p:sp>
        <p:sp>
          <p:nvSpPr>
            <p:cNvPr name="TextBox 10" id="10"/>
            <p:cNvSpPr txBox="true"/>
            <p:nvPr/>
          </p:nvSpPr>
          <p:spPr>
            <a:xfrm>
              <a:off x="0" y="47625"/>
              <a:ext cx="956342" cy="432640"/>
            </a:xfrm>
            <a:prstGeom prst="rect">
              <a:avLst/>
            </a:prstGeom>
          </p:spPr>
          <p:txBody>
            <a:bodyPr anchor="ctr" rtlCol="false" tIns="50800" lIns="50800" bIns="50800" rIns="50800"/>
            <a:lstStyle/>
            <a:p>
              <a:pPr algn="ctr">
                <a:lnSpc>
                  <a:spcPts val="2600"/>
                </a:lnSpc>
              </a:pPr>
            </a:p>
          </p:txBody>
        </p:sp>
      </p:grpSp>
      <p:grpSp>
        <p:nvGrpSpPr>
          <p:cNvPr name="Group 11" id="11"/>
          <p:cNvGrpSpPr/>
          <p:nvPr/>
        </p:nvGrpSpPr>
        <p:grpSpPr>
          <a:xfrm rot="0">
            <a:off x="-1468476" y="0"/>
            <a:ext cx="8961900" cy="8961900"/>
            <a:chOff x="0" y="0"/>
            <a:chExt cx="812800" cy="812800"/>
          </a:xfrm>
        </p:grpSpPr>
        <p:sp>
          <p:nvSpPr>
            <p:cNvPr name="Freeform 12" id="12"/>
            <p:cNvSpPr/>
            <p:nvPr/>
          </p:nvSpPr>
          <p:spPr>
            <a:xfrm flipH="false" flipV="false" rot="0">
              <a:off x="0" y="0"/>
              <a:ext cx="812800" cy="812800"/>
            </a:xfrm>
            <a:custGeom>
              <a:avLst/>
              <a:gdLst/>
              <a:ahLst/>
              <a:cxnLst/>
              <a:rect r="r" b="b" t="t" l="l"/>
              <a:pathLst>
                <a:path h="812800" w="812800">
                  <a:moveTo>
                    <a:pt x="406400" y="0"/>
                  </a:moveTo>
                  <a:lnTo>
                    <a:pt x="812800" y="406400"/>
                  </a:lnTo>
                  <a:lnTo>
                    <a:pt x="406400" y="812800"/>
                  </a:lnTo>
                  <a:lnTo>
                    <a:pt x="0" y="406400"/>
                  </a:lnTo>
                  <a:lnTo>
                    <a:pt x="406400" y="0"/>
                  </a:lnTo>
                  <a:close/>
                </a:path>
              </a:pathLst>
            </a:custGeom>
            <a:blipFill>
              <a:blip r:embed="rId4"/>
              <a:stretch>
                <a:fillRect l="-27195" t="-3935" r="-38326" b="-8826"/>
              </a:stretch>
            </a:blipFill>
            <a:ln w="171450" cap="sq">
              <a:solidFill>
                <a:srgbClr val="1B5690"/>
              </a:solidFill>
              <a:prstDash val="solid"/>
              <a:miter/>
            </a:ln>
          </p:spPr>
        </p:sp>
      </p:grpSp>
      <p:sp>
        <p:nvSpPr>
          <p:cNvPr name="Freeform 13" id="13"/>
          <p:cNvSpPr/>
          <p:nvPr/>
        </p:nvSpPr>
        <p:spPr>
          <a:xfrm flipH="false" flipV="false" rot="0">
            <a:off x="8619634" y="6195502"/>
            <a:ext cx="3637533" cy="3637533"/>
          </a:xfrm>
          <a:custGeom>
            <a:avLst/>
            <a:gdLst/>
            <a:ahLst/>
            <a:cxnLst/>
            <a:rect r="r" b="b" t="t" l="l"/>
            <a:pathLst>
              <a:path h="3637533" w="3637533">
                <a:moveTo>
                  <a:pt x="0" y="0"/>
                </a:moveTo>
                <a:lnTo>
                  <a:pt x="3637533" y="0"/>
                </a:lnTo>
                <a:lnTo>
                  <a:pt x="3637533" y="3637534"/>
                </a:lnTo>
                <a:lnTo>
                  <a:pt x="0" y="3637534"/>
                </a:lnTo>
                <a:lnTo>
                  <a:pt x="0" y="0"/>
                </a:lnTo>
                <a:close/>
              </a:path>
            </a:pathLst>
          </a:custGeom>
          <a:blipFill>
            <a:blip r:embed="rId5"/>
            <a:stretch>
              <a:fillRect l="0" t="0" r="0" b="0"/>
            </a:stretch>
          </a:blipFill>
        </p:spPr>
      </p:sp>
      <p:sp>
        <p:nvSpPr>
          <p:cNvPr name="Freeform 14" id="14"/>
          <p:cNvSpPr/>
          <p:nvPr/>
        </p:nvSpPr>
        <p:spPr>
          <a:xfrm flipH="false" flipV="false" rot="0">
            <a:off x="12257167" y="5973426"/>
            <a:ext cx="3859609" cy="3859609"/>
          </a:xfrm>
          <a:custGeom>
            <a:avLst/>
            <a:gdLst/>
            <a:ahLst/>
            <a:cxnLst/>
            <a:rect r="r" b="b" t="t" l="l"/>
            <a:pathLst>
              <a:path h="3859609" w="3859609">
                <a:moveTo>
                  <a:pt x="0" y="0"/>
                </a:moveTo>
                <a:lnTo>
                  <a:pt x="3859609" y="0"/>
                </a:lnTo>
                <a:lnTo>
                  <a:pt x="3859609" y="3859610"/>
                </a:lnTo>
                <a:lnTo>
                  <a:pt x="0" y="3859610"/>
                </a:lnTo>
                <a:lnTo>
                  <a:pt x="0" y="0"/>
                </a:lnTo>
                <a:close/>
              </a:path>
            </a:pathLst>
          </a:custGeom>
          <a:blipFill>
            <a:blip r:embed="rId6"/>
            <a:stretch>
              <a:fillRect l="0" t="0" r="0" b="0"/>
            </a:stretch>
          </a:blipFill>
        </p:spPr>
      </p:sp>
    </p:spTree>
  </p:cSld>
  <p:clrMapOvr>
    <a:masterClrMapping/>
  </p:clrMapOvr>
</p:sld>
</file>

<file path=ppt/slides/slide2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1768381" y="8686122"/>
            <a:ext cx="453329" cy="263664"/>
          </a:xfrm>
          <a:prstGeom prst="rect">
            <a:avLst/>
          </a:prstGeom>
        </p:spPr>
        <p:txBody>
          <a:bodyPr anchor="t" rtlCol="false" tIns="0" lIns="0" bIns="0" rIns="0">
            <a:spAutoFit/>
          </a:bodyPr>
          <a:lstStyle/>
          <a:p>
            <a:pPr algn="ctr">
              <a:lnSpc>
                <a:spcPts val="2172"/>
              </a:lnSpc>
              <a:spcBef>
                <a:spcPct val="0"/>
              </a:spcBef>
            </a:pPr>
            <a:r>
              <a:rPr lang="en-US" sz="1551">
                <a:solidFill>
                  <a:srgbClr val="FFFFFF"/>
                </a:solidFill>
                <a:latin typeface="Montserrat"/>
                <a:ea typeface="Montserrat"/>
                <a:cs typeface="Montserrat"/>
                <a:sym typeface="Montserrat"/>
              </a:rPr>
              <a:t>TWS</a:t>
            </a:r>
          </a:p>
        </p:txBody>
      </p:sp>
      <p:sp>
        <p:nvSpPr>
          <p:cNvPr name="TextBox 3" id="3"/>
          <p:cNvSpPr txBox="true"/>
          <p:nvPr/>
        </p:nvSpPr>
        <p:spPr>
          <a:xfrm rot="0">
            <a:off x="3375796" y="8686122"/>
            <a:ext cx="787388" cy="263664"/>
          </a:xfrm>
          <a:prstGeom prst="rect">
            <a:avLst/>
          </a:prstGeom>
        </p:spPr>
        <p:txBody>
          <a:bodyPr anchor="t" rtlCol="false" tIns="0" lIns="0" bIns="0" rIns="0">
            <a:spAutoFit/>
          </a:bodyPr>
          <a:lstStyle/>
          <a:p>
            <a:pPr algn="ctr">
              <a:lnSpc>
                <a:spcPts val="2172"/>
              </a:lnSpc>
              <a:spcBef>
                <a:spcPct val="0"/>
              </a:spcBef>
            </a:pPr>
            <a:r>
              <a:rPr lang="en-US" sz="1551">
                <a:solidFill>
                  <a:srgbClr val="FFFFFF"/>
                </a:solidFill>
                <a:latin typeface="Montserrat"/>
                <a:ea typeface="Montserrat"/>
                <a:cs typeface="Montserrat"/>
                <a:sym typeface="Montserrat"/>
              </a:rPr>
              <a:t>KS-AMS</a:t>
            </a:r>
          </a:p>
        </p:txBody>
      </p:sp>
      <p:sp>
        <p:nvSpPr>
          <p:cNvPr name="TextBox 4" id="4"/>
          <p:cNvSpPr txBox="true"/>
          <p:nvPr/>
        </p:nvSpPr>
        <p:spPr>
          <a:xfrm rot="0">
            <a:off x="5594002" y="8686122"/>
            <a:ext cx="1210693" cy="263664"/>
          </a:xfrm>
          <a:prstGeom prst="rect">
            <a:avLst/>
          </a:prstGeom>
        </p:spPr>
        <p:txBody>
          <a:bodyPr anchor="t" rtlCol="false" tIns="0" lIns="0" bIns="0" rIns="0">
            <a:spAutoFit/>
          </a:bodyPr>
          <a:lstStyle/>
          <a:p>
            <a:pPr algn="ctr">
              <a:lnSpc>
                <a:spcPts val="2172"/>
              </a:lnSpc>
              <a:spcBef>
                <a:spcPct val="0"/>
              </a:spcBef>
            </a:pPr>
            <a:r>
              <a:rPr lang="en-US" sz="1551">
                <a:solidFill>
                  <a:srgbClr val="FFFFFF"/>
                </a:solidFill>
                <a:latin typeface="Montserrat"/>
                <a:ea typeface="Montserrat"/>
                <a:cs typeface="Montserrat"/>
                <a:sym typeface="Montserrat"/>
              </a:rPr>
              <a:t>SU-24B.LMS</a:t>
            </a:r>
          </a:p>
        </p:txBody>
      </p:sp>
      <p:sp>
        <p:nvSpPr>
          <p:cNvPr name="Freeform 5" id="5"/>
          <p:cNvSpPr/>
          <p:nvPr/>
        </p:nvSpPr>
        <p:spPr>
          <a:xfrm flipH="true" flipV="false" rot="0">
            <a:off x="9437599" y="-2943482"/>
            <a:ext cx="11422862" cy="16173963"/>
          </a:xfrm>
          <a:custGeom>
            <a:avLst/>
            <a:gdLst/>
            <a:ahLst/>
            <a:cxnLst/>
            <a:rect r="r" b="b" t="t" l="l"/>
            <a:pathLst>
              <a:path h="16173963" w="11422862">
                <a:moveTo>
                  <a:pt x="11422861" y="0"/>
                </a:moveTo>
                <a:lnTo>
                  <a:pt x="0" y="0"/>
                </a:lnTo>
                <a:lnTo>
                  <a:pt x="0" y="16173964"/>
                </a:lnTo>
                <a:lnTo>
                  <a:pt x="11422861" y="16173964"/>
                </a:lnTo>
                <a:lnTo>
                  <a:pt x="11422861"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6" id="6"/>
          <p:cNvSpPr txBox="true"/>
          <p:nvPr/>
        </p:nvSpPr>
        <p:spPr>
          <a:xfrm rot="0">
            <a:off x="1059928" y="876300"/>
            <a:ext cx="7672820" cy="2374901"/>
          </a:xfrm>
          <a:prstGeom prst="rect">
            <a:avLst/>
          </a:prstGeom>
        </p:spPr>
        <p:txBody>
          <a:bodyPr anchor="t" rtlCol="false" tIns="0" lIns="0" bIns="0" rIns="0">
            <a:spAutoFit/>
          </a:bodyPr>
          <a:lstStyle/>
          <a:p>
            <a:pPr algn="l">
              <a:lnSpc>
                <a:spcPts val="8000"/>
              </a:lnSpc>
            </a:pPr>
            <a:r>
              <a:rPr lang="en-US" sz="8000" spc="-576" b="true">
                <a:solidFill>
                  <a:srgbClr val="1F233F"/>
                </a:solidFill>
                <a:latin typeface="Mont Bold"/>
                <a:ea typeface="Mont Bold"/>
                <a:cs typeface="Mont Bold"/>
                <a:sym typeface="Mont Bold"/>
              </a:rPr>
              <a:t>AMS </a:t>
            </a:r>
          </a:p>
          <a:p>
            <a:pPr algn="l">
              <a:lnSpc>
                <a:spcPts val="8000"/>
              </a:lnSpc>
            </a:pPr>
            <a:r>
              <a:rPr lang="en-US" sz="8000" spc="-576" b="true">
                <a:solidFill>
                  <a:srgbClr val="1F233F"/>
                </a:solidFill>
                <a:latin typeface="Mont Bold"/>
                <a:ea typeface="Mont Bold"/>
                <a:cs typeface="Mont Bold"/>
                <a:sym typeface="Mont Bold"/>
              </a:rPr>
              <a:t>(ALCMS)</a:t>
            </a:r>
          </a:p>
        </p:txBody>
      </p:sp>
      <p:grpSp>
        <p:nvGrpSpPr>
          <p:cNvPr name="Group 7" id="7"/>
          <p:cNvGrpSpPr/>
          <p:nvPr/>
        </p:nvGrpSpPr>
        <p:grpSpPr>
          <a:xfrm rot="0">
            <a:off x="1216568" y="4011671"/>
            <a:ext cx="12622431" cy="6063783"/>
            <a:chOff x="0" y="0"/>
            <a:chExt cx="16829908" cy="8085044"/>
          </a:xfrm>
        </p:grpSpPr>
        <p:sp>
          <p:nvSpPr>
            <p:cNvPr name="Freeform 8" id="8"/>
            <p:cNvSpPr/>
            <p:nvPr/>
          </p:nvSpPr>
          <p:spPr>
            <a:xfrm flipH="false" flipV="false" rot="0">
              <a:off x="0" y="2010482"/>
              <a:ext cx="4073527" cy="3414574"/>
            </a:xfrm>
            <a:custGeom>
              <a:avLst/>
              <a:gdLst/>
              <a:ahLst/>
              <a:cxnLst/>
              <a:rect r="r" b="b" t="t" l="l"/>
              <a:pathLst>
                <a:path h="3414574" w="4073527">
                  <a:moveTo>
                    <a:pt x="0" y="0"/>
                  </a:moveTo>
                  <a:lnTo>
                    <a:pt x="4073527" y="0"/>
                  </a:lnTo>
                  <a:lnTo>
                    <a:pt x="4073527" y="3414574"/>
                  </a:lnTo>
                  <a:lnTo>
                    <a:pt x="0" y="3414574"/>
                  </a:lnTo>
                  <a:lnTo>
                    <a:pt x="0" y="0"/>
                  </a:lnTo>
                  <a:close/>
                </a:path>
              </a:pathLst>
            </a:custGeom>
            <a:blipFill>
              <a:blip r:embed="rId4"/>
              <a:stretch>
                <a:fillRect l="0" t="0" r="0" b="0"/>
              </a:stretch>
            </a:blipFill>
          </p:spPr>
        </p:sp>
        <p:sp>
          <p:nvSpPr>
            <p:cNvPr name="Freeform 9" id="9"/>
            <p:cNvSpPr/>
            <p:nvPr/>
          </p:nvSpPr>
          <p:spPr>
            <a:xfrm flipH="false" flipV="false" rot="0">
              <a:off x="4728921" y="0"/>
              <a:ext cx="12100986" cy="8085044"/>
            </a:xfrm>
            <a:custGeom>
              <a:avLst/>
              <a:gdLst/>
              <a:ahLst/>
              <a:cxnLst/>
              <a:rect r="r" b="b" t="t" l="l"/>
              <a:pathLst>
                <a:path h="8085044" w="12100986">
                  <a:moveTo>
                    <a:pt x="0" y="0"/>
                  </a:moveTo>
                  <a:lnTo>
                    <a:pt x="12100987" y="0"/>
                  </a:lnTo>
                  <a:lnTo>
                    <a:pt x="12100987" y="8085044"/>
                  </a:lnTo>
                  <a:lnTo>
                    <a:pt x="0" y="8085044"/>
                  </a:lnTo>
                  <a:lnTo>
                    <a:pt x="0" y="0"/>
                  </a:lnTo>
                  <a:close/>
                </a:path>
              </a:pathLst>
            </a:custGeom>
            <a:blipFill>
              <a:blip r:embed="rId5"/>
              <a:stretch>
                <a:fillRect l="-61481" t="0" r="0" b="0"/>
              </a:stretch>
            </a:blipFill>
          </p:spPr>
        </p:sp>
      </p:grpSp>
      <p:sp>
        <p:nvSpPr>
          <p:cNvPr name="TextBox 10" id="10"/>
          <p:cNvSpPr txBox="true"/>
          <p:nvPr/>
        </p:nvSpPr>
        <p:spPr>
          <a:xfrm rot="0">
            <a:off x="1882633" y="8606039"/>
            <a:ext cx="1723014" cy="404781"/>
          </a:xfrm>
          <a:prstGeom prst="rect">
            <a:avLst/>
          </a:prstGeom>
        </p:spPr>
        <p:txBody>
          <a:bodyPr anchor="t" rtlCol="false" tIns="0" lIns="0" bIns="0" rIns="0">
            <a:spAutoFit/>
          </a:bodyPr>
          <a:lstStyle/>
          <a:p>
            <a:pPr algn="ctr" marL="0" indent="0" lvl="0">
              <a:lnSpc>
                <a:spcPts val="3282"/>
              </a:lnSpc>
              <a:spcBef>
                <a:spcPct val="0"/>
              </a:spcBef>
            </a:pPr>
            <a:r>
              <a:rPr lang="en-US" sz="2344">
                <a:solidFill>
                  <a:srgbClr val="000000"/>
                </a:solidFill>
                <a:latin typeface="Montserrat"/>
                <a:ea typeface="Montserrat"/>
                <a:cs typeface="Montserrat"/>
                <a:sym typeface="Montserrat"/>
              </a:rPr>
              <a:t>MICRO GP</a:t>
            </a:r>
          </a:p>
        </p:txBody>
      </p:sp>
      <p:sp>
        <p:nvSpPr>
          <p:cNvPr name="TextBox 11" id="11"/>
          <p:cNvSpPr txBox="true"/>
          <p:nvPr/>
        </p:nvSpPr>
        <p:spPr>
          <a:xfrm rot="0">
            <a:off x="4905454" y="4524921"/>
            <a:ext cx="1723014" cy="404781"/>
          </a:xfrm>
          <a:prstGeom prst="rect">
            <a:avLst/>
          </a:prstGeom>
        </p:spPr>
        <p:txBody>
          <a:bodyPr anchor="t" rtlCol="false" tIns="0" lIns="0" bIns="0" rIns="0">
            <a:spAutoFit/>
          </a:bodyPr>
          <a:lstStyle/>
          <a:p>
            <a:pPr algn="ctr" marL="0" indent="0" lvl="0">
              <a:lnSpc>
                <a:spcPts val="3282"/>
              </a:lnSpc>
              <a:spcBef>
                <a:spcPct val="0"/>
              </a:spcBef>
            </a:pPr>
            <a:r>
              <a:rPr lang="en-US" sz="2344">
                <a:solidFill>
                  <a:srgbClr val="000000"/>
                </a:solidFill>
                <a:latin typeface="Montserrat"/>
                <a:ea typeface="Montserrat"/>
                <a:cs typeface="Montserrat"/>
                <a:sym typeface="Montserrat"/>
              </a:rPr>
              <a:t>MINI</a:t>
            </a:r>
          </a:p>
        </p:txBody>
      </p:sp>
      <p:sp>
        <p:nvSpPr>
          <p:cNvPr name="TextBox 12" id="12"/>
          <p:cNvSpPr txBox="true"/>
          <p:nvPr/>
        </p:nvSpPr>
        <p:spPr>
          <a:xfrm rot="0">
            <a:off x="8230768" y="9011730"/>
            <a:ext cx="1978777" cy="416941"/>
          </a:xfrm>
          <a:prstGeom prst="rect">
            <a:avLst/>
          </a:prstGeom>
        </p:spPr>
        <p:txBody>
          <a:bodyPr anchor="t" rtlCol="false" tIns="0" lIns="0" bIns="0" rIns="0">
            <a:spAutoFit/>
          </a:bodyPr>
          <a:lstStyle/>
          <a:p>
            <a:pPr algn="ctr" marL="0" indent="0" lvl="0">
              <a:lnSpc>
                <a:spcPts val="3306"/>
              </a:lnSpc>
              <a:spcBef>
                <a:spcPct val="0"/>
              </a:spcBef>
            </a:pPr>
            <a:r>
              <a:rPr lang="en-US" sz="2361">
                <a:solidFill>
                  <a:srgbClr val="000000"/>
                </a:solidFill>
                <a:latin typeface="Montserrat"/>
                <a:ea typeface="Montserrat"/>
                <a:cs typeface="Montserrat"/>
                <a:sym typeface="Montserrat"/>
              </a:rPr>
              <a:t>STANDARD</a:t>
            </a:r>
          </a:p>
        </p:txBody>
      </p:sp>
      <p:sp>
        <p:nvSpPr>
          <p:cNvPr name="TextBox 13" id="13"/>
          <p:cNvSpPr txBox="true"/>
          <p:nvPr/>
        </p:nvSpPr>
        <p:spPr>
          <a:xfrm rot="0">
            <a:off x="11465779" y="3774626"/>
            <a:ext cx="1978777" cy="416260"/>
          </a:xfrm>
          <a:prstGeom prst="rect">
            <a:avLst/>
          </a:prstGeom>
        </p:spPr>
        <p:txBody>
          <a:bodyPr anchor="t" rtlCol="false" tIns="0" lIns="0" bIns="0" rIns="0">
            <a:spAutoFit/>
          </a:bodyPr>
          <a:lstStyle/>
          <a:p>
            <a:pPr algn="ctr" marL="0" indent="0" lvl="0">
              <a:lnSpc>
                <a:spcPts val="3306"/>
              </a:lnSpc>
              <a:spcBef>
                <a:spcPct val="0"/>
              </a:spcBef>
            </a:pPr>
            <a:r>
              <a:rPr lang="en-US" sz="2361">
                <a:solidFill>
                  <a:srgbClr val="0A1E32"/>
                </a:solidFill>
                <a:latin typeface="Montserrat"/>
                <a:ea typeface="Montserrat"/>
                <a:cs typeface="Montserrat"/>
                <a:sym typeface="Montserrat"/>
              </a:rPr>
              <a:t>MAX</a:t>
            </a:r>
          </a:p>
        </p:txBody>
      </p:sp>
      <p:grpSp>
        <p:nvGrpSpPr>
          <p:cNvPr name="Group 14" id="14"/>
          <p:cNvGrpSpPr/>
          <p:nvPr/>
        </p:nvGrpSpPr>
        <p:grpSpPr>
          <a:xfrm rot="0">
            <a:off x="17890113" y="-2631474"/>
            <a:ext cx="795774" cy="3086100"/>
            <a:chOff x="0" y="0"/>
            <a:chExt cx="209587" cy="812800"/>
          </a:xfrm>
        </p:grpSpPr>
        <p:sp>
          <p:nvSpPr>
            <p:cNvPr name="Freeform 15" id="15"/>
            <p:cNvSpPr/>
            <p:nvPr/>
          </p:nvSpPr>
          <p:spPr>
            <a:xfrm flipH="false" flipV="false" rot="0">
              <a:off x="0" y="0"/>
              <a:ext cx="209587" cy="812800"/>
            </a:xfrm>
            <a:custGeom>
              <a:avLst/>
              <a:gdLst/>
              <a:ahLst/>
              <a:cxnLst/>
              <a:rect r="r" b="b" t="t" l="l"/>
              <a:pathLst>
                <a:path h="812800" w="209587">
                  <a:moveTo>
                    <a:pt x="0" y="0"/>
                  </a:moveTo>
                  <a:lnTo>
                    <a:pt x="209587" y="0"/>
                  </a:lnTo>
                  <a:lnTo>
                    <a:pt x="209587" y="812800"/>
                  </a:lnTo>
                  <a:lnTo>
                    <a:pt x="0" y="812800"/>
                  </a:lnTo>
                  <a:close/>
                </a:path>
              </a:pathLst>
            </a:custGeom>
            <a:solidFill>
              <a:srgbClr val="FFFFFF"/>
            </a:solidFill>
          </p:spPr>
        </p:sp>
        <p:sp>
          <p:nvSpPr>
            <p:cNvPr name="TextBox 16" id="16"/>
            <p:cNvSpPr txBox="true"/>
            <p:nvPr/>
          </p:nvSpPr>
          <p:spPr>
            <a:xfrm>
              <a:off x="0" y="47625"/>
              <a:ext cx="209587" cy="765175"/>
            </a:xfrm>
            <a:prstGeom prst="rect">
              <a:avLst/>
            </a:prstGeom>
          </p:spPr>
          <p:txBody>
            <a:bodyPr anchor="ctr" rtlCol="false" tIns="50800" lIns="50800" bIns="50800" rIns="50800"/>
            <a:lstStyle/>
            <a:p>
              <a:pPr algn="ctr">
                <a:lnSpc>
                  <a:spcPts val="2600"/>
                </a:lnSpc>
              </a:pPr>
            </a:p>
          </p:txBody>
        </p:sp>
      </p:grpSp>
    </p:spTree>
  </p:cSld>
  <p:clrMapOvr>
    <a:masterClrMapping/>
  </p:clrMapOvr>
</p:sld>
</file>

<file path=ppt/slides/slide2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8908894" y="345348"/>
            <a:ext cx="5593636" cy="5593636"/>
          </a:xfrm>
          <a:custGeom>
            <a:avLst/>
            <a:gdLst/>
            <a:ahLst/>
            <a:cxnLst/>
            <a:rect r="r" b="b" t="t" l="l"/>
            <a:pathLst>
              <a:path h="5593636" w="5593636">
                <a:moveTo>
                  <a:pt x="0" y="0"/>
                </a:moveTo>
                <a:lnTo>
                  <a:pt x="5593636" y="0"/>
                </a:lnTo>
                <a:lnTo>
                  <a:pt x="5593636" y="5593636"/>
                </a:lnTo>
                <a:lnTo>
                  <a:pt x="0" y="5593636"/>
                </a:lnTo>
                <a:lnTo>
                  <a:pt x="0" y="0"/>
                </a:lnTo>
                <a:close/>
              </a:path>
            </a:pathLst>
          </a:custGeom>
          <a:blipFill>
            <a:blip r:embed="rId2"/>
            <a:stretch>
              <a:fillRect l="0" t="0" r="0" b="0"/>
            </a:stretch>
          </a:blipFill>
        </p:spPr>
      </p:sp>
      <p:sp>
        <p:nvSpPr>
          <p:cNvPr name="Freeform 3" id="3"/>
          <p:cNvSpPr/>
          <p:nvPr/>
        </p:nvSpPr>
        <p:spPr>
          <a:xfrm flipH="true" flipV="false" rot="0">
            <a:off x="9437599" y="-2943482"/>
            <a:ext cx="11422862" cy="16173963"/>
          </a:xfrm>
          <a:custGeom>
            <a:avLst/>
            <a:gdLst/>
            <a:ahLst/>
            <a:cxnLst/>
            <a:rect r="r" b="b" t="t" l="l"/>
            <a:pathLst>
              <a:path h="16173963" w="11422862">
                <a:moveTo>
                  <a:pt x="11422861" y="0"/>
                </a:moveTo>
                <a:lnTo>
                  <a:pt x="0" y="0"/>
                </a:lnTo>
                <a:lnTo>
                  <a:pt x="0" y="16173964"/>
                </a:lnTo>
                <a:lnTo>
                  <a:pt x="11422861" y="16173964"/>
                </a:lnTo>
                <a:lnTo>
                  <a:pt x="11422861" y="0"/>
                </a:lnTo>
                <a:close/>
              </a:path>
            </a:pathLst>
          </a:custGeom>
          <a:blipFill>
            <a:blip r:embed="rId3">
              <a:extLst>
                <a:ext uri="{96DAC541-7B7A-43D3-8B79-37D633B846F1}">
                  <asvg:svgBlip xmlns:asvg="http://schemas.microsoft.com/office/drawing/2016/SVG/main" r:embed="rId4"/>
                </a:ext>
              </a:extLst>
            </a:blip>
            <a:stretch>
              <a:fillRect l="0" t="0" r="0" b="0"/>
            </a:stretch>
          </a:blipFill>
        </p:spPr>
      </p:sp>
      <p:grpSp>
        <p:nvGrpSpPr>
          <p:cNvPr name="Group 4" id="4"/>
          <p:cNvGrpSpPr/>
          <p:nvPr/>
        </p:nvGrpSpPr>
        <p:grpSpPr>
          <a:xfrm rot="0">
            <a:off x="17890113" y="-2631474"/>
            <a:ext cx="795774" cy="3086100"/>
            <a:chOff x="0" y="0"/>
            <a:chExt cx="209587" cy="812800"/>
          </a:xfrm>
        </p:grpSpPr>
        <p:sp>
          <p:nvSpPr>
            <p:cNvPr name="Freeform 5" id="5"/>
            <p:cNvSpPr/>
            <p:nvPr/>
          </p:nvSpPr>
          <p:spPr>
            <a:xfrm flipH="false" flipV="false" rot="0">
              <a:off x="0" y="0"/>
              <a:ext cx="209587" cy="812800"/>
            </a:xfrm>
            <a:custGeom>
              <a:avLst/>
              <a:gdLst/>
              <a:ahLst/>
              <a:cxnLst/>
              <a:rect r="r" b="b" t="t" l="l"/>
              <a:pathLst>
                <a:path h="812800" w="209587">
                  <a:moveTo>
                    <a:pt x="0" y="0"/>
                  </a:moveTo>
                  <a:lnTo>
                    <a:pt x="209587" y="0"/>
                  </a:lnTo>
                  <a:lnTo>
                    <a:pt x="209587" y="812800"/>
                  </a:lnTo>
                  <a:lnTo>
                    <a:pt x="0" y="812800"/>
                  </a:lnTo>
                  <a:close/>
                </a:path>
              </a:pathLst>
            </a:custGeom>
            <a:solidFill>
              <a:srgbClr val="FFFFFF"/>
            </a:solidFill>
          </p:spPr>
        </p:sp>
        <p:sp>
          <p:nvSpPr>
            <p:cNvPr name="TextBox 6" id="6"/>
            <p:cNvSpPr txBox="true"/>
            <p:nvPr/>
          </p:nvSpPr>
          <p:spPr>
            <a:xfrm>
              <a:off x="0" y="47625"/>
              <a:ext cx="209587" cy="765175"/>
            </a:xfrm>
            <a:prstGeom prst="rect">
              <a:avLst/>
            </a:prstGeom>
          </p:spPr>
          <p:txBody>
            <a:bodyPr anchor="ctr" rtlCol="false" tIns="50800" lIns="50800" bIns="50800" rIns="50800"/>
            <a:lstStyle/>
            <a:p>
              <a:pPr algn="ctr">
                <a:lnSpc>
                  <a:spcPts val="2600"/>
                </a:lnSpc>
              </a:pPr>
            </a:p>
          </p:txBody>
        </p:sp>
      </p:grpSp>
      <p:sp>
        <p:nvSpPr>
          <p:cNvPr name="TextBox 7" id="7"/>
          <p:cNvSpPr txBox="true"/>
          <p:nvPr/>
        </p:nvSpPr>
        <p:spPr>
          <a:xfrm rot="0">
            <a:off x="1768381" y="8686122"/>
            <a:ext cx="453329" cy="263664"/>
          </a:xfrm>
          <a:prstGeom prst="rect">
            <a:avLst/>
          </a:prstGeom>
        </p:spPr>
        <p:txBody>
          <a:bodyPr anchor="t" rtlCol="false" tIns="0" lIns="0" bIns="0" rIns="0">
            <a:spAutoFit/>
          </a:bodyPr>
          <a:lstStyle/>
          <a:p>
            <a:pPr algn="ctr">
              <a:lnSpc>
                <a:spcPts val="2172"/>
              </a:lnSpc>
              <a:spcBef>
                <a:spcPct val="0"/>
              </a:spcBef>
            </a:pPr>
            <a:r>
              <a:rPr lang="en-US" sz="1551">
                <a:solidFill>
                  <a:srgbClr val="FFFFFF"/>
                </a:solidFill>
                <a:latin typeface="Montserrat"/>
                <a:ea typeface="Montserrat"/>
                <a:cs typeface="Montserrat"/>
                <a:sym typeface="Montserrat"/>
              </a:rPr>
              <a:t>TWS</a:t>
            </a:r>
          </a:p>
        </p:txBody>
      </p:sp>
      <p:sp>
        <p:nvSpPr>
          <p:cNvPr name="TextBox 8" id="8"/>
          <p:cNvSpPr txBox="true"/>
          <p:nvPr/>
        </p:nvSpPr>
        <p:spPr>
          <a:xfrm rot="0">
            <a:off x="3375796" y="8686122"/>
            <a:ext cx="787388" cy="263664"/>
          </a:xfrm>
          <a:prstGeom prst="rect">
            <a:avLst/>
          </a:prstGeom>
        </p:spPr>
        <p:txBody>
          <a:bodyPr anchor="t" rtlCol="false" tIns="0" lIns="0" bIns="0" rIns="0">
            <a:spAutoFit/>
          </a:bodyPr>
          <a:lstStyle/>
          <a:p>
            <a:pPr algn="ctr">
              <a:lnSpc>
                <a:spcPts val="2172"/>
              </a:lnSpc>
              <a:spcBef>
                <a:spcPct val="0"/>
              </a:spcBef>
            </a:pPr>
            <a:r>
              <a:rPr lang="en-US" sz="1551">
                <a:solidFill>
                  <a:srgbClr val="FFFFFF"/>
                </a:solidFill>
                <a:latin typeface="Montserrat"/>
                <a:ea typeface="Montserrat"/>
                <a:cs typeface="Montserrat"/>
                <a:sym typeface="Montserrat"/>
              </a:rPr>
              <a:t>KS-AMS</a:t>
            </a:r>
          </a:p>
        </p:txBody>
      </p:sp>
      <p:sp>
        <p:nvSpPr>
          <p:cNvPr name="TextBox 9" id="9"/>
          <p:cNvSpPr txBox="true"/>
          <p:nvPr/>
        </p:nvSpPr>
        <p:spPr>
          <a:xfrm rot="0">
            <a:off x="5594002" y="8686122"/>
            <a:ext cx="1210693" cy="263664"/>
          </a:xfrm>
          <a:prstGeom prst="rect">
            <a:avLst/>
          </a:prstGeom>
        </p:spPr>
        <p:txBody>
          <a:bodyPr anchor="t" rtlCol="false" tIns="0" lIns="0" bIns="0" rIns="0">
            <a:spAutoFit/>
          </a:bodyPr>
          <a:lstStyle/>
          <a:p>
            <a:pPr algn="ctr">
              <a:lnSpc>
                <a:spcPts val="2172"/>
              </a:lnSpc>
              <a:spcBef>
                <a:spcPct val="0"/>
              </a:spcBef>
            </a:pPr>
            <a:r>
              <a:rPr lang="en-US" sz="1551">
                <a:solidFill>
                  <a:srgbClr val="FFFFFF"/>
                </a:solidFill>
                <a:latin typeface="Montserrat"/>
                <a:ea typeface="Montserrat"/>
                <a:cs typeface="Montserrat"/>
                <a:sym typeface="Montserrat"/>
              </a:rPr>
              <a:t>SU-24B.LMS</a:t>
            </a:r>
          </a:p>
        </p:txBody>
      </p:sp>
      <p:sp>
        <p:nvSpPr>
          <p:cNvPr name="TextBox 10" id="10"/>
          <p:cNvSpPr txBox="true"/>
          <p:nvPr/>
        </p:nvSpPr>
        <p:spPr>
          <a:xfrm rot="0">
            <a:off x="1059928" y="876300"/>
            <a:ext cx="7672820" cy="2374901"/>
          </a:xfrm>
          <a:prstGeom prst="rect">
            <a:avLst/>
          </a:prstGeom>
        </p:spPr>
        <p:txBody>
          <a:bodyPr anchor="t" rtlCol="false" tIns="0" lIns="0" bIns="0" rIns="0">
            <a:spAutoFit/>
          </a:bodyPr>
          <a:lstStyle/>
          <a:p>
            <a:pPr algn="l">
              <a:lnSpc>
                <a:spcPts val="8000"/>
              </a:lnSpc>
            </a:pPr>
            <a:r>
              <a:rPr lang="en-US" sz="8000" spc="-576" b="true">
                <a:solidFill>
                  <a:srgbClr val="1F233F"/>
                </a:solidFill>
                <a:latin typeface="Mont Bold"/>
                <a:ea typeface="Mont Bold"/>
                <a:cs typeface="Mont Bold"/>
                <a:sym typeface="Mont Bold"/>
              </a:rPr>
              <a:t>AMS </a:t>
            </a:r>
          </a:p>
          <a:p>
            <a:pPr algn="l">
              <a:lnSpc>
                <a:spcPts val="8000"/>
              </a:lnSpc>
            </a:pPr>
            <a:r>
              <a:rPr lang="en-US" sz="8000" spc="-576" b="true">
                <a:solidFill>
                  <a:srgbClr val="1F233F"/>
                </a:solidFill>
                <a:latin typeface="Mont Bold"/>
                <a:ea typeface="Mont Bold"/>
                <a:cs typeface="Mont Bold"/>
                <a:sym typeface="Mont Bold"/>
              </a:rPr>
              <a:t>(ALCMS)</a:t>
            </a:r>
          </a:p>
        </p:txBody>
      </p:sp>
      <p:sp>
        <p:nvSpPr>
          <p:cNvPr name="TextBox 11" id="11"/>
          <p:cNvSpPr txBox="true"/>
          <p:nvPr/>
        </p:nvSpPr>
        <p:spPr>
          <a:xfrm rot="0">
            <a:off x="664560" y="3786049"/>
            <a:ext cx="8068189" cy="5264150"/>
          </a:xfrm>
          <a:prstGeom prst="rect">
            <a:avLst/>
          </a:prstGeom>
        </p:spPr>
        <p:txBody>
          <a:bodyPr anchor="t" rtlCol="false" tIns="0" lIns="0" bIns="0" rIns="0">
            <a:spAutoFit/>
          </a:bodyPr>
          <a:lstStyle/>
          <a:p>
            <a:pPr algn="l">
              <a:lnSpc>
                <a:spcPts val="2799"/>
              </a:lnSpc>
            </a:pPr>
            <a:r>
              <a:rPr lang="en-US" b="true" sz="1999">
                <a:solidFill>
                  <a:srgbClr val="000000"/>
                </a:solidFill>
                <a:latin typeface="Montserrat Bold"/>
                <a:ea typeface="Montserrat Bold"/>
                <a:cs typeface="Montserrat Bold"/>
                <a:sym typeface="Montserrat Bold"/>
              </a:rPr>
              <a:t>Monitoring and control</a:t>
            </a:r>
          </a:p>
          <a:p>
            <a:pPr algn="l" marL="431799" indent="-215899" lvl="1">
              <a:lnSpc>
                <a:spcPts val="2799"/>
              </a:lnSpc>
              <a:buFont typeface="Arial"/>
              <a:buChar char="•"/>
            </a:pPr>
            <a:r>
              <a:rPr lang="en-US" b="true" sz="1999">
                <a:solidFill>
                  <a:srgbClr val="737373"/>
                </a:solidFill>
                <a:latin typeface="Montserrat Bold"/>
                <a:ea typeface="Montserrat Bold"/>
                <a:cs typeface="Montserrat Bold"/>
                <a:sym typeface="Montserrat Bold"/>
              </a:rPr>
              <a:t>airfield ground lighting systems (AGL)</a:t>
            </a:r>
          </a:p>
          <a:p>
            <a:pPr algn="l" marL="431799" indent="-215899" lvl="1">
              <a:lnSpc>
                <a:spcPts val="2799"/>
              </a:lnSpc>
              <a:buFont typeface="Arial"/>
              <a:buChar char="•"/>
            </a:pPr>
            <a:r>
              <a:rPr lang="en-US" b="true" sz="1999">
                <a:solidFill>
                  <a:srgbClr val="737373"/>
                </a:solidFill>
                <a:latin typeface="Montserrat Bold"/>
                <a:ea typeface="Montserrat Bold"/>
                <a:cs typeface="Montserrat Bold"/>
                <a:sym typeface="Montserrat Bold"/>
              </a:rPr>
              <a:t>constant current regulators (CCR)</a:t>
            </a:r>
          </a:p>
          <a:p>
            <a:pPr algn="l" marL="431799" indent="-215899" lvl="1">
              <a:lnSpc>
                <a:spcPts val="2799"/>
              </a:lnSpc>
              <a:buFont typeface="Arial"/>
              <a:buChar char="•"/>
            </a:pPr>
            <a:r>
              <a:rPr lang="en-US" b="true" sz="1999">
                <a:solidFill>
                  <a:srgbClr val="737373"/>
                </a:solidFill>
                <a:latin typeface="Montserrat Bold"/>
                <a:ea typeface="Montserrat Bold"/>
                <a:cs typeface="Montserrat Bold"/>
                <a:sym typeface="Montserrat Bold"/>
              </a:rPr>
              <a:t>radio navigation systems and airport equipment (RNAV)</a:t>
            </a:r>
          </a:p>
          <a:p>
            <a:pPr algn="l" marL="431799" indent="-215899" lvl="1">
              <a:lnSpc>
                <a:spcPts val="2799"/>
              </a:lnSpc>
              <a:buFont typeface="Arial"/>
              <a:buChar char="•"/>
            </a:pPr>
            <a:r>
              <a:rPr lang="en-US" b="true" sz="1999">
                <a:solidFill>
                  <a:srgbClr val="737373"/>
                </a:solidFill>
                <a:latin typeface="Montserrat Bold"/>
                <a:ea typeface="Montserrat Bold"/>
                <a:cs typeface="Montserrat Bold"/>
                <a:sym typeface="Montserrat Bold"/>
              </a:rPr>
              <a:t>energy power systems (EPS)</a:t>
            </a:r>
          </a:p>
          <a:p>
            <a:pPr algn="l" marL="431799" indent="-215899" lvl="1">
              <a:lnSpc>
                <a:spcPts val="2799"/>
              </a:lnSpc>
              <a:buFont typeface="Arial"/>
              <a:buChar char="•"/>
            </a:pPr>
            <a:r>
              <a:rPr lang="en-US" b="true" sz="1999">
                <a:solidFill>
                  <a:srgbClr val="737373"/>
                </a:solidFill>
                <a:latin typeface="Montserrat Bold"/>
                <a:ea typeface="Montserrat Bold"/>
                <a:cs typeface="Montserrat Bold"/>
                <a:sym typeface="Montserrat Bold"/>
              </a:rPr>
              <a:t>meteorological systems (ME)</a:t>
            </a:r>
          </a:p>
          <a:p>
            <a:pPr algn="l" marL="431799" indent="-215899" lvl="1">
              <a:lnSpc>
                <a:spcPts val="2799"/>
              </a:lnSpc>
              <a:buFont typeface="Arial"/>
              <a:buChar char="•"/>
            </a:pPr>
            <a:r>
              <a:rPr lang="en-US" b="true" sz="1999">
                <a:solidFill>
                  <a:srgbClr val="737373"/>
                </a:solidFill>
                <a:latin typeface="Montserrat Bold"/>
                <a:ea typeface="Montserrat Bold"/>
                <a:cs typeface="Montserrat Bold"/>
                <a:sym typeface="Montserrat Bold"/>
              </a:rPr>
              <a:t>protection zones, control and monitoring of distant objects</a:t>
            </a:r>
          </a:p>
          <a:p>
            <a:pPr algn="l" marL="431799" indent="-215899" lvl="1">
              <a:lnSpc>
                <a:spcPts val="2799"/>
              </a:lnSpc>
              <a:buFont typeface="Arial"/>
              <a:buChar char="•"/>
            </a:pPr>
            <a:r>
              <a:rPr lang="en-US" b="true" sz="1999">
                <a:solidFill>
                  <a:srgbClr val="737373"/>
                </a:solidFill>
                <a:latin typeface="Montserrat Bold"/>
                <a:ea typeface="Montserrat Bold"/>
                <a:cs typeface="Montserrat Bold"/>
                <a:sym typeface="Montserrat Bold"/>
              </a:rPr>
              <a:t>receiving, sending and processing data from the aviation fixed telecomunication network (AFTN), the necessary requisite is the provision of appropriate input</a:t>
            </a:r>
          </a:p>
          <a:p>
            <a:pPr algn="l" marL="431799" indent="-215899" lvl="1">
              <a:lnSpc>
                <a:spcPts val="2799"/>
              </a:lnSpc>
              <a:buFont typeface="Arial"/>
              <a:buChar char="•"/>
            </a:pPr>
            <a:r>
              <a:rPr lang="en-US" b="true" sz="1999">
                <a:solidFill>
                  <a:srgbClr val="737373"/>
                </a:solidFill>
                <a:latin typeface="Montserrat Bold"/>
                <a:ea typeface="Montserrat Bold"/>
                <a:cs typeface="Montserrat Bold"/>
                <a:sym typeface="Montserrat Bold"/>
              </a:rPr>
              <a:t>archiving of operational and fault conditions</a:t>
            </a:r>
          </a:p>
          <a:p>
            <a:pPr algn="l">
              <a:lnSpc>
                <a:spcPts val="2799"/>
              </a:lnSpc>
            </a:pPr>
          </a:p>
          <a:p>
            <a:pPr algn="l" marL="431799" indent="-215899" lvl="1">
              <a:lnSpc>
                <a:spcPts val="2799"/>
              </a:lnSpc>
              <a:buFont typeface="Arial"/>
              <a:buChar char="•"/>
            </a:pPr>
            <a:r>
              <a:rPr lang="en-US" b="true" sz="1999">
                <a:solidFill>
                  <a:srgbClr val="737373"/>
                </a:solidFill>
                <a:latin typeface="Montserrat Bold"/>
                <a:ea typeface="Montserrat Bold"/>
                <a:cs typeface="Montserrat Bold"/>
                <a:sym typeface="Montserrat Bold"/>
              </a:rPr>
              <a:t>available in several sizes, depending on the customer's needs</a:t>
            </a:r>
          </a:p>
        </p:txBody>
      </p:sp>
    </p:spTree>
  </p:cSld>
  <p:clrMapOvr>
    <a:masterClrMapping/>
  </p:clrMapOvr>
</p:sld>
</file>

<file path=ppt/slides/slide2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true" flipV="false" rot="0">
            <a:off x="9396566" y="-2943482"/>
            <a:ext cx="11422862" cy="16173963"/>
          </a:xfrm>
          <a:custGeom>
            <a:avLst/>
            <a:gdLst/>
            <a:ahLst/>
            <a:cxnLst/>
            <a:rect r="r" b="b" t="t" l="l"/>
            <a:pathLst>
              <a:path h="16173963" w="11422862">
                <a:moveTo>
                  <a:pt x="11422861" y="0"/>
                </a:moveTo>
                <a:lnTo>
                  <a:pt x="0" y="0"/>
                </a:lnTo>
                <a:lnTo>
                  <a:pt x="0" y="16173964"/>
                </a:lnTo>
                <a:lnTo>
                  <a:pt x="11422861" y="16173964"/>
                </a:lnTo>
                <a:lnTo>
                  <a:pt x="11422861"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3" id="3"/>
          <p:cNvSpPr txBox="true"/>
          <p:nvPr/>
        </p:nvSpPr>
        <p:spPr>
          <a:xfrm rot="0">
            <a:off x="1059928" y="876300"/>
            <a:ext cx="7672820" cy="2374901"/>
          </a:xfrm>
          <a:prstGeom prst="rect">
            <a:avLst/>
          </a:prstGeom>
        </p:spPr>
        <p:txBody>
          <a:bodyPr anchor="t" rtlCol="false" tIns="0" lIns="0" bIns="0" rIns="0">
            <a:spAutoFit/>
          </a:bodyPr>
          <a:lstStyle/>
          <a:p>
            <a:pPr algn="l">
              <a:lnSpc>
                <a:spcPts val="8000"/>
              </a:lnSpc>
            </a:pPr>
            <a:r>
              <a:rPr lang="en-US" sz="8000" spc="-576" b="true">
                <a:solidFill>
                  <a:srgbClr val="1F233F"/>
                </a:solidFill>
                <a:latin typeface="Mont Bold"/>
                <a:ea typeface="Mont Bold"/>
                <a:cs typeface="Mont Bold"/>
                <a:sym typeface="Mont Bold"/>
              </a:rPr>
              <a:t>Power</a:t>
            </a:r>
          </a:p>
          <a:p>
            <a:pPr algn="l">
              <a:lnSpc>
                <a:spcPts val="8000"/>
              </a:lnSpc>
            </a:pPr>
            <a:r>
              <a:rPr lang="en-US" sz="8000" spc="-576" b="true">
                <a:solidFill>
                  <a:srgbClr val="1F233F"/>
                </a:solidFill>
                <a:latin typeface="Mont Bold"/>
                <a:ea typeface="Mont Bold"/>
                <a:cs typeface="Mont Bold"/>
                <a:sym typeface="Mont Bold"/>
              </a:rPr>
              <a:t>equipment</a:t>
            </a:r>
          </a:p>
        </p:txBody>
      </p:sp>
      <p:sp>
        <p:nvSpPr>
          <p:cNvPr name="TextBox 4" id="4"/>
          <p:cNvSpPr txBox="true"/>
          <p:nvPr/>
        </p:nvSpPr>
        <p:spPr>
          <a:xfrm rot="0">
            <a:off x="1059928" y="3655916"/>
            <a:ext cx="7672820" cy="4429125"/>
          </a:xfrm>
          <a:prstGeom prst="rect">
            <a:avLst/>
          </a:prstGeom>
        </p:spPr>
        <p:txBody>
          <a:bodyPr anchor="t" rtlCol="false" tIns="0" lIns="0" bIns="0" rIns="0">
            <a:spAutoFit/>
          </a:bodyPr>
          <a:lstStyle/>
          <a:p>
            <a:pPr algn="l">
              <a:lnSpc>
                <a:spcPts val="2999"/>
              </a:lnSpc>
            </a:pPr>
            <a:r>
              <a:rPr lang="en-US" sz="1999" b="true">
                <a:solidFill>
                  <a:srgbClr val="000000"/>
                </a:solidFill>
                <a:latin typeface="Montserrat Bold"/>
                <a:ea typeface="Montserrat Bold"/>
                <a:cs typeface="Montserrat Bold"/>
                <a:sym typeface="Montserrat Bold"/>
              </a:rPr>
              <a:t>Regulators TCR.2 (CCR)</a:t>
            </a:r>
          </a:p>
          <a:p>
            <a:pPr algn="l" marL="431799" indent="-215899" lvl="1">
              <a:lnSpc>
                <a:spcPts val="2999"/>
              </a:lnSpc>
              <a:buFont typeface="Arial"/>
              <a:buChar char="•"/>
            </a:pPr>
            <a:r>
              <a:rPr lang="en-US" b="true" sz="1999">
                <a:solidFill>
                  <a:srgbClr val="737373"/>
                </a:solidFill>
                <a:latin typeface="Montserrat Bold"/>
                <a:ea typeface="Montserrat Bold"/>
                <a:cs typeface="Montserrat Bold"/>
                <a:sym typeface="Montserrat Bold"/>
              </a:rPr>
              <a:t>constant current regulator (power supply) of serial circuits for airport and heliport lighting</a:t>
            </a:r>
          </a:p>
          <a:p>
            <a:pPr algn="l" marL="431799" indent="-215899" lvl="1">
              <a:lnSpc>
                <a:spcPts val="2999"/>
              </a:lnSpc>
              <a:buFont typeface="Arial"/>
              <a:buChar char="•"/>
            </a:pPr>
            <a:r>
              <a:rPr lang="en-US" b="true" sz="1999">
                <a:solidFill>
                  <a:srgbClr val="737373"/>
                </a:solidFill>
                <a:latin typeface="Montserrat Bold"/>
                <a:ea typeface="Montserrat Bold"/>
                <a:cs typeface="Montserrat Bold"/>
                <a:sym typeface="Montserrat Bold"/>
              </a:rPr>
              <a:t>thyristor-controlled, air-cooled transformer 4-30 kVA </a:t>
            </a:r>
          </a:p>
          <a:p>
            <a:pPr algn="l" marL="431799" indent="-215899" lvl="1">
              <a:lnSpc>
                <a:spcPts val="2999"/>
              </a:lnSpc>
              <a:buFont typeface="Arial"/>
              <a:buChar char="•"/>
            </a:pPr>
            <a:r>
              <a:rPr lang="en-US" b="true" sz="1999">
                <a:solidFill>
                  <a:srgbClr val="737373"/>
                </a:solidFill>
                <a:latin typeface="Montserrat Bold"/>
                <a:ea typeface="Montserrat Bold"/>
                <a:cs typeface="Montserrat Bold"/>
                <a:sym typeface="Montserrat Bold"/>
              </a:rPr>
              <a:t>6,6 A or 8,3 A output current system (user-selectable)</a:t>
            </a:r>
          </a:p>
          <a:p>
            <a:pPr algn="l" marL="431799" indent="-215899" lvl="1">
              <a:lnSpc>
                <a:spcPts val="2999"/>
              </a:lnSpc>
              <a:buFont typeface="Arial"/>
              <a:buChar char="•"/>
            </a:pPr>
            <a:r>
              <a:rPr lang="en-US" b="true" sz="1999">
                <a:solidFill>
                  <a:srgbClr val="737373"/>
                </a:solidFill>
                <a:latin typeface="Montserrat Bold"/>
                <a:ea typeface="Montserrat Bold"/>
                <a:cs typeface="Montserrat Bold"/>
                <a:sym typeface="Montserrat Bold"/>
              </a:rPr>
              <a:t>regulation in 3/5/7 intensity steps</a:t>
            </a:r>
          </a:p>
          <a:p>
            <a:pPr algn="l" marL="431799" indent="-215899" lvl="1">
              <a:lnSpc>
                <a:spcPts val="2999"/>
              </a:lnSpc>
              <a:buFont typeface="Arial"/>
              <a:buChar char="•"/>
            </a:pPr>
            <a:r>
              <a:rPr lang="en-US" b="true" sz="1999">
                <a:solidFill>
                  <a:srgbClr val="737373"/>
                </a:solidFill>
                <a:latin typeface="Montserrat Bold"/>
                <a:ea typeface="Montserrat Bold"/>
                <a:cs typeface="Montserrat Bold"/>
                <a:sym typeface="Montserrat Bold"/>
              </a:rPr>
              <a:t>over-c</a:t>
            </a:r>
            <a:r>
              <a:rPr lang="en-US" b="true" sz="1999">
                <a:solidFill>
                  <a:srgbClr val="737373"/>
                </a:solidFill>
                <a:latin typeface="Montserrat Bold"/>
                <a:ea typeface="Montserrat Bold"/>
                <a:cs typeface="Montserrat Bold"/>
                <a:sym typeface="Montserrat Bold"/>
              </a:rPr>
              <a:t>urrent and over-voltage protection </a:t>
            </a:r>
          </a:p>
          <a:p>
            <a:pPr algn="l" marL="431799" indent="-215899" lvl="1">
              <a:lnSpc>
                <a:spcPts val="2999"/>
              </a:lnSpc>
              <a:buFont typeface="Arial"/>
              <a:buChar char="•"/>
            </a:pPr>
            <a:r>
              <a:rPr lang="en-US" b="true" sz="1999">
                <a:solidFill>
                  <a:srgbClr val="737373"/>
                </a:solidFill>
                <a:latin typeface="Montserrat Bold"/>
                <a:ea typeface="Montserrat Bold"/>
                <a:cs typeface="Montserrat Bold"/>
                <a:sym typeface="Montserrat Bold"/>
              </a:rPr>
              <a:t>digital data entry and display </a:t>
            </a:r>
          </a:p>
          <a:p>
            <a:pPr algn="l" marL="431799" indent="-215899" lvl="1">
              <a:lnSpc>
                <a:spcPts val="2999"/>
              </a:lnSpc>
              <a:buFont typeface="Arial"/>
              <a:buChar char="•"/>
            </a:pPr>
            <a:r>
              <a:rPr lang="en-US" b="true" sz="1999">
                <a:solidFill>
                  <a:srgbClr val="737373"/>
                </a:solidFill>
                <a:latin typeface="Montserrat Bold"/>
                <a:ea typeface="Montserrat Bold"/>
                <a:cs typeface="Montserrat Bold"/>
                <a:sym typeface="Montserrat Bold"/>
              </a:rPr>
              <a:t>remote and local control </a:t>
            </a:r>
          </a:p>
          <a:p>
            <a:pPr algn="l" marL="431799" indent="-215899" lvl="1">
              <a:lnSpc>
                <a:spcPts val="2999"/>
              </a:lnSpc>
              <a:buFont typeface="Arial"/>
              <a:buChar char="•"/>
            </a:pPr>
            <a:r>
              <a:rPr lang="en-US" b="true" sz="1999">
                <a:solidFill>
                  <a:srgbClr val="737373"/>
                </a:solidFill>
                <a:latin typeface="Montserrat Bold"/>
                <a:ea typeface="Montserrat Bold"/>
                <a:cs typeface="Montserrat Bold"/>
                <a:sym typeface="Montserrat Bold"/>
              </a:rPr>
              <a:t>all control and monitoring elements on front panel</a:t>
            </a:r>
          </a:p>
          <a:p>
            <a:pPr algn="l" marL="431799" indent="-215899" lvl="1">
              <a:lnSpc>
                <a:spcPts val="2999"/>
              </a:lnSpc>
              <a:buFont typeface="Arial"/>
              <a:buChar char="•"/>
            </a:pPr>
            <a:r>
              <a:rPr lang="en-US" b="true" sz="1999">
                <a:solidFill>
                  <a:srgbClr val="737373"/>
                </a:solidFill>
                <a:latin typeface="Montserrat Bold"/>
                <a:ea typeface="Montserrat Bold"/>
                <a:cs typeface="Montserrat Bold"/>
                <a:sym typeface="Montserrat Bold"/>
              </a:rPr>
              <a:t>all connectors accessible from the front side</a:t>
            </a:r>
          </a:p>
          <a:p>
            <a:pPr algn="l">
              <a:lnSpc>
                <a:spcPts val="2999"/>
              </a:lnSpc>
            </a:pPr>
          </a:p>
        </p:txBody>
      </p:sp>
      <p:sp>
        <p:nvSpPr>
          <p:cNvPr name="Freeform 5" id="5"/>
          <p:cNvSpPr/>
          <p:nvPr/>
        </p:nvSpPr>
        <p:spPr>
          <a:xfrm flipH="false" flipV="false" rot="0">
            <a:off x="9396566" y="3386876"/>
            <a:ext cx="5047446" cy="5094840"/>
          </a:xfrm>
          <a:custGeom>
            <a:avLst/>
            <a:gdLst/>
            <a:ahLst/>
            <a:cxnLst/>
            <a:rect r="r" b="b" t="t" l="l"/>
            <a:pathLst>
              <a:path h="5094840" w="5047446">
                <a:moveTo>
                  <a:pt x="0" y="0"/>
                </a:moveTo>
                <a:lnTo>
                  <a:pt x="5047446" y="0"/>
                </a:lnTo>
                <a:lnTo>
                  <a:pt x="5047446" y="5094840"/>
                </a:lnTo>
                <a:lnTo>
                  <a:pt x="0" y="5094840"/>
                </a:lnTo>
                <a:lnTo>
                  <a:pt x="0" y="0"/>
                </a:lnTo>
                <a:close/>
              </a:path>
            </a:pathLst>
          </a:custGeom>
          <a:blipFill>
            <a:blip r:embed="rId4"/>
            <a:stretch>
              <a:fillRect l="0" t="0" r="0" b="0"/>
            </a:stretch>
          </a:blipFill>
        </p:spPr>
      </p:sp>
      <p:grpSp>
        <p:nvGrpSpPr>
          <p:cNvPr name="Group 6" id="6"/>
          <p:cNvGrpSpPr/>
          <p:nvPr/>
        </p:nvGrpSpPr>
        <p:grpSpPr>
          <a:xfrm rot="0">
            <a:off x="17890113" y="-2631474"/>
            <a:ext cx="795774" cy="3086100"/>
            <a:chOff x="0" y="0"/>
            <a:chExt cx="209587" cy="812800"/>
          </a:xfrm>
        </p:grpSpPr>
        <p:sp>
          <p:nvSpPr>
            <p:cNvPr name="Freeform 7" id="7"/>
            <p:cNvSpPr/>
            <p:nvPr/>
          </p:nvSpPr>
          <p:spPr>
            <a:xfrm flipH="false" flipV="false" rot="0">
              <a:off x="0" y="0"/>
              <a:ext cx="209587" cy="812800"/>
            </a:xfrm>
            <a:custGeom>
              <a:avLst/>
              <a:gdLst/>
              <a:ahLst/>
              <a:cxnLst/>
              <a:rect r="r" b="b" t="t" l="l"/>
              <a:pathLst>
                <a:path h="812800" w="209587">
                  <a:moveTo>
                    <a:pt x="0" y="0"/>
                  </a:moveTo>
                  <a:lnTo>
                    <a:pt x="209587" y="0"/>
                  </a:lnTo>
                  <a:lnTo>
                    <a:pt x="209587" y="812800"/>
                  </a:lnTo>
                  <a:lnTo>
                    <a:pt x="0" y="812800"/>
                  </a:lnTo>
                  <a:close/>
                </a:path>
              </a:pathLst>
            </a:custGeom>
            <a:solidFill>
              <a:srgbClr val="FFFFFF"/>
            </a:solidFill>
          </p:spPr>
        </p:sp>
        <p:sp>
          <p:nvSpPr>
            <p:cNvPr name="TextBox 8" id="8"/>
            <p:cNvSpPr txBox="true"/>
            <p:nvPr/>
          </p:nvSpPr>
          <p:spPr>
            <a:xfrm>
              <a:off x="0" y="47625"/>
              <a:ext cx="209587" cy="765175"/>
            </a:xfrm>
            <a:prstGeom prst="rect">
              <a:avLst/>
            </a:prstGeom>
          </p:spPr>
          <p:txBody>
            <a:bodyPr anchor="ctr" rtlCol="false" tIns="50800" lIns="50800" bIns="50800" rIns="50800"/>
            <a:lstStyle/>
            <a:p>
              <a:pPr algn="ctr">
                <a:lnSpc>
                  <a:spcPts val="2600"/>
                </a:lnSpc>
              </a:pPr>
            </a:p>
          </p:txBody>
        </p:sp>
      </p:grpSp>
    </p:spTree>
  </p:cSld>
  <p:clrMapOvr>
    <a:masterClrMapping/>
  </p:clrMapOvr>
</p:sld>
</file>

<file path=ppt/slides/slide2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true" flipV="false" rot="0">
            <a:off x="9396566" y="-2943482"/>
            <a:ext cx="11422862" cy="16173963"/>
          </a:xfrm>
          <a:custGeom>
            <a:avLst/>
            <a:gdLst/>
            <a:ahLst/>
            <a:cxnLst/>
            <a:rect r="r" b="b" t="t" l="l"/>
            <a:pathLst>
              <a:path h="16173963" w="11422862">
                <a:moveTo>
                  <a:pt x="11422861" y="0"/>
                </a:moveTo>
                <a:lnTo>
                  <a:pt x="0" y="0"/>
                </a:lnTo>
                <a:lnTo>
                  <a:pt x="0" y="16173964"/>
                </a:lnTo>
                <a:lnTo>
                  <a:pt x="11422861" y="16173964"/>
                </a:lnTo>
                <a:lnTo>
                  <a:pt x="11422861"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3" id="3"/>
          <p:cNvSpPr txBox="true"/>
          <p:nvPr/>
        </p:nvSpPr>
        <p:spPr>
          <a:xfrm rot="0">
            <a:off x="1059928" y="876300"/>
            <a:ext cx="7672820" cy="3384551"/>
          </a:xfrm>
          <a:prstGeom prst="rect">
            <a:avLst/>
          </a:prstGeom>
        </p:spPr>
        <p:txBody>
          <a:bodyPr anchor="t" rtlCol="false" tIns="0" lIns="0" bIns="0" rIns="0">
            <a:spAutoFit/>
          </a:bodyPr>
          <a:lstStyle/>
          <a:p>
            <a:pPr algn="l">
              <a:lnSpc>
                <a:spcPts val="8000"/>
              </a:lnSpc>
            </a:pPr>
            <a:r>
              <a:rPr lang="en-US" sz="8000" spc="-576" b="true">
                <a:solidFill>
                  <a:srgbClr val="1F233F"/>
                </a:solidFill>
                <a:latin typeface="Mont Bold"/>
                <a:ea typeface="Mont Bold"/>
                <a:cs typeface="Mont Bold"/>
                <a:sym typeface="Mont Bold"/>
              </a:rPr>
              <a:t>Power</a:t>
            </a:r>
          </a:p>
          <a:p>
            <a:pPr algn="l">
              <a:lnSpc>
                <a:spcPts val="8000"/>
              </a:lnSpc>
            </a:pPr>
            <a:r>
              <a:rPr lang="en-US" sz="8000" spc="-576" b="true">
                <a:solidFill>
                  <a:srgbClr val="1F233F"/>
                </a:solidFill>
                <a:latin typeface="Mont Bold"/>
                <a:ea typeface="Mont Bold"/>
                <a:cs typeface="Mont Bold"/>
                <a:sym typeface="Mont Bold"/>
              </a:rPr>
              <a:t>equipment</a:t>
            </a:r>
          </a:p>
          <a:p>
            <a:pPr algn="l">
              <a:lnSpc>
                <a:spcPts val="8000"/>
              </a:lnSpc>
            </a:pPr>
          </a:p>
        </p:txBody>
      </p:sp>
      <p:sp>
        <p:nvSpPr>
          <p:cNvPr name="TextBox 4" id="4"/>
          <p:cNvSpPr txBox="true"/>
          <p:nvPr/>
        </p:nvSpPr>
        <p:spPr>
          <a:xfrm rot="0">
            <a:off x="1059928" y="3655916"/>
            <a:ext cx="7851669" cy="4800600"/>
          </a:xfrm>
          <a:prstGeom prst="rect">
            <a:avLst/>
          </a:prstGeom>
        </p:spPr>
        <p:txBody>
          <a:bodyPr anchor="t" rtlCol="false" tIns="0" lIns="0" bIns="0" rIns="0">
            <a:spAutoFit/>
          </a:bodyPr>
          <a:lstStyle/>
          <a:p>
            <a:pPr algn="l">
              <a:lnSpc>
                <a:spcPts val="2999"/>
              </a:lnSpc>
            </a:pPr>
            <a:r>
              <a:rPr lang="en-US" sz="1999" b="true">
                <a:solidFill>
                  <a:srgbClr val="000000"/>
                </a:solidFill>
                <a:latin typeface="Montserrat Bold"/>
                <a:ea typeface="Montserrat Bold"/>
                <a:cs typeface="Montserrat Bold"/>
                <a:sym typeface="Montserrat Bold"/>
              </a:rPr>
              <a:t>TRS 10</a:t>
            </a:r>
          </a:p>
          <a:p>
            <a:pPr algn="l" marL="431799" indent="-215899" lvl="1">
              <a:lnSpc>
                <a:spcPts val="2999"/>
              </a:lnSpc>
              <a:buFont typeface="Arial"/>
              <a:buChar char="•"/>
            </a:pPr>
            <a:r>
              <a:rPr lang="en-US" b="true" sz="1999">
                <a:solidFill>
                  <a:srgbClr val="737373"/>
                </a:solidFill>
                <a:latin typeface="Montserrat Bold"/>
                <a:ea typeface="Montserrat Bold"/>
                <a:cs typeface="Montserrat Bold"/>
                <a:sym typeface="Montserrat Bold"/>
              </a:rPr>
              <a:t>automatic switchboard power supply source</a:t>
            </a:r>
          </a:p>
          <a:p>
            <a:pPr algn="l" marL="431799" indent="-215899" lvl="1">
              <a:lnSpc>
                <a:spcPts val="2999"/>
              </a:lnSpc>
              <a:buFont typeface="Arial"/>
              <a:buChar char="•"/>
            </a:pPr>
            <a:r>
              <a:rPr lang="en-US" b="true" sz="1999">
                <a:solidFill>
                  <a:srgbClr val="737373"/>
                </a:solidFill>
                <a:latin typeface="Montserrat Bold"/>
                <a:ea typeface="Montserrat Bold"/>
                <a:cs typeface="Montserrat Bold"/>
                <a:sym typeface="Montserrat Bold"/>
              </a:rPr>
              <a:t>available for 250 A, 400 A and 630 A total output load </a:t>
            </a:r>
          </a:p>
          <a:p>
            <a:pPr algn="l" marL="431799" indent="-215899" lvl="1">
              <a:lnSpc>
                <a:spcPts val="2999"/>
              </a:lnSpc>
              <a:buFont typeface="Arial"/>
              <a:buChar char="•"/>
            </a:pPr>
            <a:r>
              <a:rPr lang="en-US" b="true" sz="1999">
                <a:solidFill>
                  <a:srgbClr val="737373"/>
                </a:solidFill>
                <a:latin typeface="Montserrat Bold"/>
                <a:ea typeface="Montserrat Bold"/>
                <a:cs typeface="Montserrat Bold"/>
                <a:sym typeface="Montserrat Bold"/>
              </a:rPr>
              <a:t>automatic switch-over between 2 mains supply so</a:t>
            </a:r>
            <a:r>
              <a:rPr lang="en-US" b="true" sz="1999">
                <a:solidFill>
                  <a:srgbClr val="737373"/>
                </a:solidFill>
                <a:latin typeface="Montserrat Bold"/>
                <a:ea typeface="Montserrat Bold"/>
                <a:cs typeface="Montserrat Bold"/>
                <a:sym typeface="Montserrat Bold"/>
              </a:rPr>
              <a:t>urces and 1 or 2 diesel generator set(s)</a:t>
            </a:r>
          </a:p>
          <a:p>
            <a:pPr algn="l" marL="431799" indent="-215899" lvl="1">
              <a:lnSpc>
                <a:spcPts val="2999"/>
              </a:lnSpc>
              <a:buFont typeface="Arial"/>
              <a:buChar char="•"/>
            </a:pPr>
            <a:r>
              <a:rPr lang="en-US" b="true" sz="1999">
                <a:solidFill>
                  <a:srgbClr val="737373"/>
                </a:solidFill>
                <a:latin typeface="Montserrat Bold"/>
                <a:ea typeface="Montserrat Bold"/>
                <a:cs typeface="Montserrat Bold"/>
                <a:sym typeface="Montserrat Bold"/>
              </a:rPr>
              <a:t>can be equipped with various combinations of one/two/three-phase outputs</a:t>
            </a:r>
          </a:p>
          <a:p>
            <a:pPr algn="l" marL="431799" indent="-215899" lvl="1">
              <a:lnSpc>
                <a:spcPts val="2999"/>
              </a:lnSpc>
              <a:buFont typeface="Arial"/>
              <a:buChar char="•"/>
            </a:pPr>
            <a:r>
              <a:rPr lang="en-US" b="true" sz="1999">
                <a:solidFill>
                  <a:srgbClr val="737373"/>
                </a:solidFill>
                <a:latin typeface="Montserrat Bold"/>
                <a:ea typeface="Montserrat Bold"/>
                <a:cs typeface="Montserrat Bold"/>
                <a:sym typeface="Montserrat Bold"/>
              </a:rPr>
              <a:t>all control and monitoring elements on front panels</a:t>
            </a:r>
          </a:p>
          <a:p>
            <a:pPr algn="l" marL="431799" indent="-215899" lvl="1">
              <a:lnSpc>
                <a:spcPts val="2999"/>
              </a:lnSpc>
              <a:buFont typeface="Arial"/>
              <a:buChar char="•"/>
            </a:pPr>
            <a:r>
              <a:rPr lang="en-US" b="true" sz="1999">
                <a:solidFill>
                  <a:srgbClr val="737373"/>
                </a:solidFill>
                <a:latin typeface="Montserrat Bold"/>
                <a:ea typeface="Montserrat Bold"/>
                <a:cs typeface="Montserrat Bold"/>
                <a:sym typeface="Montserrat Bold"/>
              </a:rPr>
              <a:t>all connectors accessible from the front side</a:t>
            </a:r>
          </a:p>
          <a:p>
            <a:pPr algn="l" marL="431799" indent="-215899" lvl="1">
              <a:lnSpc>
                <a:spcPts val="2999"/>
              </a:lnSpc>
              <a:buFont typeface="Arial"/>
              <a:buChar char="•"/>
            </a:pPr>
            <a:r>
              <a:rPr lang="en-US" b="true" sz="1999">
                <a:solidFill>
                  <a:srgbClr val="737373"/>
                </a:solidFill>
                <a:latin typeface="Montserrat Bold"/>
                <a:ea typeface="Montserrat Bold"/>
                <a:cs typeface="Montserrat Bold"/>
                <a:sym typeface="Montserrat Bold"/>
              </a:rPr>
              <a:t>equipped with PLC touch-screen display</a:t>
            </a:r>
          </a:p>
          <a:p>
            <a:pPr algn="l" marL="431799" indent="-215899" lvl="1">
              <a:lnSpc>
                <a:spcPts val="2999"/>
              </a:lnSpc>
              <a:buFont typeface="Arial"/>
              <a:buChar char="•"/>
            </a:pPr>
            <a:r>
              <a:rPr lang="en-US" b="true" sz="1999">
                <a:solidFill>
                  <a:srgbClr val="737373"/>
                </a:solidFill>
                <a:latin typeface="Montserrat Bold"/>
                <a:ea typeface="Montserrat Bold"/>
                <a:cs typeface="Montserrat Bold"/>
                <a:sym typeface="Montserrat Bold"/>
              </a:rPr>
              <a:t>automatic and manual operation</a:t>
            </a:r>
          </a:p>
          <a:p>
            <a:pPr algn="l" marL="431799" indent="-215899" lvl="1">
              <a:lnSpc>
                <a:spcPts val="2999"/>
              </a:lnSpc>
              <a:buFont typeface="Arial"/>
              <a:buChar char="•"/>
            </a:pPr>
            <a:r>
              <a:rPr lang="en-US" b="true" sz="1999">
                <a:solidFill>
                  <a:srgbClr val="737373"/>
                </a:solidFill>
                <a:latin typeface="Montserrat Bold"/>
                <a:ea typeface="Montserrat Bold"/>
                <a:cs typeface="Montserrat Bold"/>
                <a:sym typeface="Montserrat Bold"/>
              </a:rPr>
              <a:t>possible remote monitoring by AMS </a:t>
            </a:r>
          </a:p>
          <a:p>
            <a:pPr algn="l">
              <a:lnSpc>
                <a:spcPts val="2999"/>
              </a:lnSpc>
            </a:pPr>
          </a:p>
        </p:txBody>
      </p:sp>
      <p:sp>
        <p:nvSpPr>
          <p:cNvPr name="Freeform 5" id="5"/>
          <p:cNvSpPr/>
          <p:nvPr/>
        </p:nvSpPr>
        <p:spPr>
          <a:xfrm flipH="false" flipV="false" rot="0">
            <a:off x="8911598" y="3357391"/>
            <a:ext cx="5557581" cy="5081420"/>
          </a:xfrm>
          <a:custGeom>
            <a:avLst/>
            <a:gdLst/>
            <a:ahLst/>
            <a:cxnLst/>
            <a:rect r="r" b="b" t="t" l="l"/>
            <a:pathLst>
              <a:path h="5081420" w="5557581">
                <a:moveTo>
                  <a:pt x="0" y="0"/>
                </a:moveTo>
                <a:lnTo>
                  <a:pt x="5557581" y="0"/>
                </a:lnTo>
                <a:lnTo>
                  <a:pt x="5557581" y="5081420"/>
                </a:lnTo>
                <a:lnTo>
                  <a:pt x="0" y="5081420"/>
                </a:lnTo>
                <a:lnTo>
                  <a:pt x="0" y="0"/>
                </a:lnTo>
                <a:close/>
              </a:path>
            </a:pathLst>
          </a:custGeom>
          <a:blipFill>
            <a:blip r:embed="rId4"/>
            <a:stretch>
              <a:fillRect l="0" t="0" r="0" b="0"/>
            </a:stretch>
          </a:blipFill>
        </p:spPr>
      </p:sp>
      <p:grpSp>
        <p:nvGrpSpPr>
          <p:cNvPr name="Group 6" id="6"/>
          <p:cNvGrpSpPr/>
          <p:nvPr/>
        </p:nvGrpSpPr>
        <p:grpSpPr>
          <a:xfrm rot="0">
            <a:off x="17890113" y="-2631474"/>
            <a:ext cx="795774" cy="3086100"/>
            <a:chOff x="0" y="0"/>
            <a:chExt cx="209587" cy="812800"/>
          </a:xfrm>
        </p:grpSpPr>
        <p:sp>
          <p:nvSpPr>
            <p:cNvPr name="Freeform 7" id="7"/>
            <p:cNvSpPr/>
            <p:nvPr/>
          </p:nvSpPr>
          <p:spPr>
            <a:xfrm flipH="false" flipV="false" rot="0">
              <a:off x="0" y="0"/>
              <a:ext cx="209587" cy="812800"/>
            </a:xfrm>
            <a:custGeom>
              <a:avLst/>
              <a:gdLst/>
              <a:ahLst/>
              <a:cxnLst/>
              <a:rect r="r" b="b" t="t" l="l"/>
              <a:pathLst>
                <a:path h="812800" w="209587">
                  <a:moveTo>
                    <a:pt x="0" y="0"/>
                  </a:moveTo>
                  <a:lnTo>
                    <a:pt x="209587" y="0"/>
                  </a:lnTo>
                  <a:lnTo>
                    <a:pt x="209587" y="812800"/>
                  </a:lnTo>
                  <a:lnTo>
                    <a:pt x="0" y="812800"/>
                  </a:lnTo>
                  <a:close/>
                </a:path>
              </a:pathLst>
            </a:custGeom>
            <a:solidFill>
              <a:srgbClr val="FFFFFF"/>
            </a:solidFill>
          </p:spPr>
        </p:sp>
        <p:sp>
          <p:nvSpPr>
            <p:cNvPr name="TextBox 8" id="8"/>
            <p:cNvSpPr txBox="true"/>
            <p:nvPr/>
          </p:nvSpPr>
          <p:spPr>
            <a:xfrm>
              <a:off x="0" y="47625"/>
              <a:ext cx="209587" cy="765175"/>
            </a:xfrm>
            <a:prstGeom prst="rect">
              <a:avLst/>
            </a:prstGeom>
          </p:spPr>
          <p:txBody>
            <a:bodyPr anchor="ctr" rtlCol="false" tIns="50800" lIns="50800" bIns="50800" rIns="50800"/>
            <a:lstStyle/>
            <a:p>
              <a:pPr algn="ctr">
                <a:lnSpc>
                  <a:spcPts val="2600"/>
                </a:lnSpc>
              </a:pPr>
            </a:p>
          </p:txBody>
        </p:sp>
      </p:grpSp>
    </p:spTree>
  </p:cSld>
  <p:clrMapOvr>
    <a:masterClrMapping/>
  </p:clrMapOvr>
</p:sld>
</file>

<file path=ppt/slides/slide2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true" flipV="false" rot="0">
            <a:off x="9396566" y="-2943482"/>
            <a:ext cx="11422862" cy="16173963"/>
          </a:xfrm>
          <a:custGeom>
            <a:avLst/>
            <a:gdLst/>
            <a:ahLst/>
            <a:cxnLst/>
            <a:rect r="r" b="b" t="t" l="l"/>
            <a:pathLst>
              <a:path h="16173963" w="11422862">
                <a:moveTo>
                  <a:pt x="11422861" y="0"/>
                </a:moveTo>
                <a:lnTo>
                  <a:pt x="0" y="0"/>
                </a:lnTo>
                <a:lnTo>
                  <a:pt x="0" y="16173964"/>
                </a:lnTo>
                <a:lnTo>
                  <a:pt x="11422861" y="16173964"/>
                </a:lnTo>
                <a:lnTo>
                  <a:pt x="11422861"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3" id="3"/>
          <p:cNvSpPr txBox="true"/>
          <p:nvPr/>
        </p:nvSpPr>
        <p:spPr>
          <a:xfrm rot="0">
            <a:off x="1059928" y="876300"/>
            <a:ext cx="7672820" cy="2374901"/>
          </a:xfrm>
          <a:prstGeom prst="rect">
            <a:avLst/>
          </a:prstGeom>
        </p:spPr>
        <p:txBody>
          <a:bodyPr anchor="t" rtlCol="false" tIns="0" lIns="0" bIns="0" rIns="0">
            <a:spAutoFit/>
          </a:bodyPr>
          <a:lstStyle/>
          <a:p>
            <a:pPr algn="l">
              <a:lnSpc>
                <a:spcPts val="8000"/>
              </a:lnSpc>
            </a:pPr>
            <a:r>
              <a:rPr lang="en-US" sz="8000" spc="-576" b="true">
                <a:solidFill>
                  <a:srgbClr val="1F233F"/>
                </a:solidFill>
                <a:latin typeface="Mont Bold"/>
                <a:ea typeface="Mont Bold"/>
                <a:cs typeface="Mont Bold"/>
                <a:sym typeface="Mont Bold"/>
              </a:rPr>
              <a:t>Power</a:t>
            </a:r>
          </a:p>
          <a:p>
            <a:pPr algn="l">
              <a:lnSpc>
                <a:spcPts val="8000"/>
              </a:lnSpc>
            </a:pPr>
            <a:r>
              <a:rPr lang="en-US" sz="8000" spc="-576" b="true">
                <a:solidFill>
                  <a:srgbClr val="1F233F"/>
                </a:solidFill>
                <a:latin typeface="Mont Bold"/>
                <a:ea typeface="Mont Bold"/>
                <a:cs typeface="Mont Bold"/>
                <a:sym typeface="Mont Bold"/>
              </a:rPr>
              <a:t>equipment</a:t>
            </a:r>
          </a:p>
        </p:txBody>
      </p:sp>
      <p:sp>
        <p:nvSpPr>
          <p:cNvPr name="TextBox 4" id="4"/>
          <p:cNvSpPr txBox="true"/>
          <p:nvPr/>
        </p:nvSpPr>
        <p:spPr>
          <a:xfrm rot="0">
            <a:off x="1028700" y="3638550"/>
            <a:ext cx="7552990" cy="6457950"/>
          </a:xfrm>
          <a:prstGeom prst="rect">
            <a:avLst/>
          </a:prstGeom>
        </p:spPr>
        <p:txBody>
          <a:bodyPr anchor="t" rtlCol="false" tIns="0" lIns="0" bIns="0" rIns="0">
            <a:spAutoFit/>
          </a:bodyPr>
          <a:lstStyle/>
          <a:p>
            <a:pPr algn="l">
              <a:lnSpc>
                <a:spcPts val="3000"/>
              </a:lnSpc>
            </a:pPr>
            <a:r>
              <a:rPr lang="en-US" sz="2000" b="true">
                <a:solidFill>
                  <a:srgbClr val="0A1E32"/>
                </a:solidFill>
                <a:latin typeface="Montserrat Bold"/>
                <a:ea typeface="Montserrat Bold"/>
                <a:cs typeface="Montserrat Bold"/>
                <a:sym typeface="Montserrat Bold"/>
              </a:rPr>
              <a:t>TRP.1.X</a:t>
            </a:r>
          </a:p>
          <a:p>
            <a:pPr algn="l" marL="431801" indent="-215900" lvl="1">
              <a:lnSpc>
                <a:spcPts val="3000"/>
              </a:lnSpc>
              <a:buFont typeface="Arial"/>
              <a:buChar char="•"/>
            </a:pPr>
            <a:r>
              <a:rPr lang="en-US" b="true" sz="2000">
                <a:solidFill>
                  <a:srgbClr val="737373"/>
                </a:solidFill>
                <a:latin typeface="Montserrat Bold"/>
                <a:ea typeface="Montserrat Bold"/>
                <a:cs typeface="Montserrat Bold"/>
                <a:sym typeface="Montserrat Bold"/>
              </a:rPr>
              <a:t>power supply (230 V) for parallel lighting</a:t>
            </a:r>
          </a:p>
          <a:p>
            <a:pPr algn="l" marL="431801" indent="-215900" lvl="1">
              <a:lnSpc>
                <a:spcPts val="3000"/>
              </a:lnSpc>
              <a:buFont typeface="Arial"/>
              <a:buChar char="•"/>
            </a:pPr>
            <a:r>
              <a:rPr lang="en-US" b="true" sz="2000">
                <a:solidFill>
                  <a:srgbClr val="737373"/>
                </a:solidFill>
                <a:latin typeface="Montserrat Bold"/>
                <a:ea typeface="Montserrat Bold"/>
                <a:cs typeface="Montserrat Bold"/>
                <a:sym typeface="Montserrat Bold"/>
              </a:rPr>
              <a:t>suitable for small airports and heliports</a:t>
            </a:r>
          </a:p>
          <a:p>
            <a:pPr algn="l" marL="431801" indent="-215900" lvl="1">
              <a:lnSpc>
                <a:spcPts val="3000"/>
              </a:lnSpc>
              <a:buFont typeface="Arial"/>
              <a:buChar char="•"/>
            </a:pPr>
            <a:r>
              <a:rPr lang="en-US" b="true" sz="2000">
                <a:solidFill>
                  <a:srgbClr val="737373"/>
                </a:solidFill>
                <a:latin typeface="Montserrat Bold"/>
                <a:ea typeface="Montserrat Bold"/>
                <a:cs typeface="Montserrat Bold"/>
                <a:sym typeface="Montserrat Bold"/>
              </a:rPr>
              <a:t>total max. load 1×32 A or 3×16 A</a:t>
            </a:r>
          </a:p>
          <a:p>
            <a:pPr algn="l" marL="431801" indent="-215900" lvl="1">
              <a:lnSpc>
                <a:spcPts val="3000"/>
              </a:lnSpc>
              <a:buFont typeface="Arial"/>
              <a:buChar char="•"/>
            </a:pPr>
            <a:r>
              <a:rPr lang="en-US" b="true" sz="2000">
                <a:solidFill>
                  <a:srgbClr val="737373"/>
                </a:solidFill>
                <a:latin typeface="Montserrat Bold"/>
                <a:ea typeface="Montserrat Bold"/>
                <a:cs typeface="Montserrat Bold"/>
                <a:sym typeface="Montserrat Bold"/>
              </a:rPr>
              <a:t>all control and monitoring elements on front panel</a:t>
            </a:r>
          </a:p>
          <a:p>
            <a:pPr algn="l" marL="431801" indent="-215900" lvl="1">
              <a:lnSpc>
                <a:spcPts val="3000"/>
              </a:lnSpc>
              <a:buFont typeface="Arial"/>
              <a:buChar char="•"/>
            </a:pPr>
            <a:r>
              <a:rPr lang="en-US" b="true" sz="2000">
                <a:solidFill>
                  <a:srgbClr val="737373"/>
                </a:solidFill>
                <a:latin typeface="Montserrat Bold"/>
                <a:ea typeface="Montserrat Bold"/>
                <a:cs typeface="Montserrat Bold"/>
                <a:sym typeface="Montserrat Bold"/>
              </a:rPr>
              <a:t>all connectors accessible from the front side</a:t>
            </a:r>
          </a:p>
          <a:p>
            <a:pPr algn="l">
              <a:lnSpc>
                <a:spcPts val="3000"/>
              </a:lnSpc>
            </a:pPr>
          </a:p>
          <a:p>
            <a:pPr algn="l">
              <a:lnSpc>
                <a:spcPts val="3000"/>
              </a:lnSpc>
            </a:pPr>
            <a:r>
              <a:rPr lang="en-US" sz="2000" b="true">
                <a:solidFill>
                  <a:srgbClr val="0A1E32"/>
                </a:solidFill>
                <a:latin typeface="Montserrat Bold"/>
                <a:ea typeface="Montserrat Bold"/>
                <a:cs typeface="Montserrat Bold"/>
                <a:sym typeface="Montserrat Bold"/>
              </a:rPr>
              <a:t>RDG</a:t>
            </a:r>
          </a:p>
          <a:p>
            <a:pPr algn="l" marL="431801" indent="-215900" lvl="1">
              <a:lnSpc>
                <a:spcPts val="3000"/>
              </a:lnSpc>
              <a:buFont typeface="Arial"/>
              <a:buChar char="•"/>
            </a:pPr>
            <a:r>
              <a:rPr lang="en-US" b="true" sz="2000">
                <a:solidFill>
                  <a:srgbClr val="737373"/>
                </a:solidFill>
                <a:latin typeface="Montserrat Bold"/>
                <a:ea typeface="Montserrat Bold"/>
                <a:cs typeface="Montserrat Bold"/>
                <a:sym typeface="Montserrat Bold"/>
              </a:rPr>
              <a:t>automatic switchboard for airports and heliports </a:t>
            </a:r>
          </a:p>
          <a:p>
            <a:pPr algn="l" marL="431801" indent="-215900" lvl="1">
              <a:lnSpc>
                <a:spcPts val="3000"/>
              </a:lnSpc>
              <a:buFont typeface="Arial"/>
              <a:buChar char="•"/>
            </a:pPr>
            <a:r>
              <a:rPr lang="en-US" b="true" sz="2000">
                <a:solidFill>
                  <a:srgbClr val="737373"/>
                </a:solidFill>
                <a:latin typeface="Montserrat Bold"/>
                <a:ea typeface="Montserrat Bold"/>
                <a:cs typeface="Montserrat Bold"/>
                <a:sym typeface="Montserrat Bold"/>
              </a:rPr>
              <a:t>suitable for small airports and heliports</a:t>
            </a:r>
          </a:p>
          <a:p>
            <a:pPr algn="l" marL="431801" indent="-215900" lvl="1">
              <a:lnSpc>
                <a:spcPts val="3000"/>
              </a:lnSpc>
              <a:buFont typeface="Arial"/>
              <a:buChar char="•"/>
            </a:pPr>
            <a:r>
              <a:rPr lang="en-US" b="true" sz="2000">
                <a:solidFill>
                  <a:srgbClr val="737373"/>
                </a:solidFill>
                <a:latin typeface="Montserrat Bold"/>
                <a:ea typeface="Montserrat Bold"/>
                <a:cs typeface="Montserrat Bold"/>
                <a:sym typeface="Montserrat Bold"/>
              </a:rPr>
              <a:t>total max. current load 3×63 A</a:t>
            </a:r>
          </a:p>
          <a:p>
            <a:pPr algn="l" marL="431801" indent="-215900" lvl="1">
              <a:lnSpc>
                <a:spcPts val="3000"/>
              </a:lnSpc>
              <a:buFont typeface="Arial"/>
              <a:buChar char="•"/>
            </a:pPr>
            <a:r>
              <a:rPr lang="en-US" b="true" sz="2000">
                <a:solidFill>
                  <a:srgbClr val="737373"/>
                </a:solidFill>
                <a:latin typeface="Montserrat Bold"/>
                <a:ea typeface="Montserrat Bold"/>
                <a:cs typeface="Montserrat Bold"/>
                <a:sym typeface="Montserrat Bold"/>
              </a:rPr>
              <a:t>automatic switch-over between 1 mains supply source and</a:t>
            </a:r>
            <a:r>
              <a:rPr lang="en-US" sz="2000">
                <a:solidFill>
                  <a:srgbClr val="737373"/>
                </a:solidFill>
                <a:latin typeface="Montserrat"/>
                <a:ea typeface="Montserrat"/>
                <a:cs typeface="Montserrat"/>
                <a:sym typeface="Montserrat"/>
              </a:rPr>
              <a:t> </a:t>
            </a:r>
            <a:r>
              <a:rPr lang="en-US" b="true" sz="2000">
                <a:solidFill>
                  <a:srgbClr val="737373"/>
                </a:solidFill>
                <a:latin typeface="Montserrat Bold"/>
                <a:ea typeface="Montserrat Bold"/>
                <a:cs typeface="Montserrat Bold"/>
                <a:sym typeface="Montserrat Bold"/>
              </a:rPr>
              <a:t>1 diesel generator</a:t>
            </a:r>
          </a:p>
          <a:p>
            <a:pPr algn="l">
              <a:lnSpc>
                <a:spcPts val="3000"/>
              </a:lnSpc>
            </a:pPr>
          </a:p>
          <a:p>
            <a:pPr algn="l">
              <a:lnSpc>
                <a:spcPts val="3000"/>
              </a:lnSpc>
            </a:pPr>
            <a:r>
              <a:rPr lang="en-US" sz="2000" b="true">
                <a:solidFill>
                  <a:srgbClr val="0A1E32"/>
                </a:solidFill>
                <a:latin typeface="Montserrat Bold"/>
                <a:ea typeface="Montserrat Bold"/>
                <a:cs typeface="Montserrat Bold"/>
                <a:sym typeface="Montserrat Bold"/>
              </a:rPr>
              <a:t>RDG+TRP</a:t>
            </a:r>
          </a:p>
          <a:p>
            <a:pPr algn="l" marL="431801" indent="-215900" lvl="1">
              <a:lnSpc>
                <a:spcPts val="3000"/>
              </a:lnSpc>
              <a:buFont typeface="Arial"/>
              <a:buChar char="•"/>
            </a:pPr>
            <a:r>
              <a:rPr lang="en-US" b="true" sz="2000">
                <a:solidFill>
                  <a:srgbClr val="737373"/>
                </a:solidFill>
                <a:latin typeface="Montserrat Bold"/>
                <a:ea typeface="Montserrat Bold"/>
                <a:cs typeface="Montserrat Bold"/>
                <a:sym typeface="Montserrat Bold"/>
              </a:rPr>
              <a:t>combination of RDG and TRP.1.X in one cabinet</a:t>
            </a:r>
          </a:p>
          <a:p>
            <a:pPr algn="l">
              <a:lnSpc>
                <a:spcPts val="3000"/>
              </a:lnSpc>
            </a:pPr>
          </a:p>
        </p:txBody>
      </p:sp>
      <p:sp>
        <p:nvSpPr>
          <p:cNvPr name="Freeform 5" id="5"/>
          <p:cNvSpPr/>
          <p:nvPr/>
        </p:nvSpPr>
        <p:spPr>
          <a:xfrm flipH="false" flipV="false" rot="0">
            <a:off x="9144000" y="3505200"/>
            <a:ext cx="6815254" cy="4157305"/>
          </a:xfrm>
          <a:custGeom>
            <a:avLst/>
            <a:gdLst/>
            <a:ahLst/>
            <a:cxnLst/>
            <a:rect r="r" b="b" t="t" l="l"/>
            <a:pathLst>
              <a:path h="4157305" w="6815254">
                <a:moveTo>
                  <a:pt x="0" y="0"/>
                </a:moveTo>
                <a:lnTo>
                  <a:pt x="6815254" y="0"/>
                </a:lnTo>
                <a:lnTo>
                  <a:pt x="6815254" y="4157305"/>
                </a:lnTo>
                <a:lnTo>
                  <a:pt x="0" y="4157305"/>
                </a:lnTo>
                <a:lnTo>
                  <a:pt x="0" y="0"/>
                </a:lnTo>
                <a:close/>
              </a:path>
            </a:pathLst>
          </a:custGeom>
          <a:blipFill>
            <a:blip r:embed="rId4"/>
            <a:stretch>
              <a:fillRect l="0" t="0" r="0" b="0"/>
            </a:stretch>
          </a:blipFill>
        </p:spPr>
      </p:sp>
      <p:grpSp>
        <p:nvGrpSpPr>
          <p:cNvPr name="Group 6" id="6"/>
          <p:cNvGrpSpPr/>
          <p:nvPr/>
        </p:nvGrpSpPr>
        <p:grpSpPr>
          <a:xfrm rot="0">
            <a:off x="17890113" y="-2631474"/>
            <a:ext cx="795774" cy="3086100"/>
            <a:chOff x="0" y="0"/>
            <a:chExt cx="209587" cy="812800"/>
          </a:xfrm>
        </p:grpSpPr>
        <p:sp>
          <p:nvSpPr>
            <p:cNvPr name="Freeform 7" id="7"/>
            <p:cNvSpPr/>
            <p:nvPr/>
          </p:nvSpPr>
          <p:spPr>
            <a:xfrm flipH="false" flipV="false" rot="0">
              <a:off x="0" y="0"/>
              <a:ext cx="209587" cy="812800"/>
            </a:xfrm>
            <a:custGeom>
              <a:avLst/>
              <a:gdLst/>
              <a:ahLst/>
              <a:cxnLst/>
              <a:rect r="r" b="b" t="t" l="l"/>
              <a:pathLst>
                <a:path h="812800" w="209587">
                  <a:moveTo>
                    <a:pt x="0" y="0"/>
                  </a:moveTo>
                  <a:lnTo>
                    <a:pt x="209587" y="0"/>
                  </a:lnTo>
                  <a:lnTo>
                    <a:pt x="209587" y="812800"/>
                  </a:lnTo>
                  <a:lnTo>
                    <a:pt x="0" y="812800"/>
                  </a:lnTo>
                  <a:close/>
                </a:path>
              </a:pathLst>
            </a:custGeom>
            <a:solidFill>
              <a:srgbClr val="FFFFFF"/>
            </a:solidFill>
          </p:spPr>
        </p:sp>
        <p:sp>
          <p:nvSpPr>
            <p:cNvPr name="TextBox 8" id="8"/>
            <p:cNvSpPr txBox="true"/>
            <p:nvPr/>
          </p:nvSpPr>
          <p:spPr>
            <a:xfrm>
              <a:off x="0" y="47625"/>
              <a:ext cx="209587" cy="765175"/>
            </a:xfrm>
            <a:prstGeom prst="rect">
              <a:avLst/>
            </a:prstGeom>
          </p:spPr>
          <p:txBody>
            <a:bodyPr anchor="ctr" rtlCol="false" tIns="50800" lIns="50800" bIns="50800" rIns="50800"/>
            <a:lstStyle/>
            <a:p>
              <a:pPr algn="ctr">
                <a:lnSpc>
                  <a:spcPts val="2600"/>
                </a:lnSpc>
              </a:pPr>
            </a:p>
          </p:txBody>
        </p:sp>
      </p:grpSp>
    </p:spTree>
  </p:cSld>
  <p:clrMapOvr>
    <a:masterClrMapping/>
  </p:clrMapOvr>
</p:sld>
</file>

<file path=ppt/slides/slide2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781197" y="5959742"/>
            <a:ext cx="11284098" cy="3564573"/>
            <a:chOff x="0" y="0"/>
            <a:chExt cx="15045463" cy="4752764"/>
          </a:xfrm>
        </p:grpSpPr>
        <p:sp>
          <p:nvSpPr>
            <p:cNvPr name="Freeform 3" id="3"/>
            <p:cNvSpPr/>
            <p:nvPr/>
          </p:nvSpPr>
          <p:spPr>
            <a:xfrm flipH="false" flipV="false" rot="0">
              <a:off x="10861571" y="2288984"/>
              <a:ext cx="2455512" cy="2463780"/>
            </a:xfrm>
            <a:custGeom>
              <a:avLst/>
              <a:gdLst/>
              <a:ahLst/>
              <a:cxnLst/>
              <a:rect r="r" b="b" t="t" l="l"/>
              <a:pathLst>
                <a:path h="2463780" w="2455512">
                  <a:moveTo>
                    <a:pt x="0" y="0"/>
                  </a:moveTo>
                  <a:lnTo>
                    <a:pt x="2455512" y="0"/>
                  </a:lnTo>
                  <a:lnTo>
                    <a:pt x="2455512" y="2463780"/>
                  </a:lnTo>
                  <a:lnTo>
                    <a:pt x="0" y="2463780"/>
                  </a:lnTo>
                  <a:lnTo>
                    <a:pt x="0" y="0"/>
                  </a:lnTo>
                  <a:close/>
                </a:path>
              </a:pathLst>
            </a:custGeom>
            <a:blipFill>
              <a:blip r:embed="rId2"/>
              <a:stretch>
                <a:fillRect l="0" t="0" r="0" b="0"/>
              </a:stretch>
            </a:blipFill>
          </p:spPr>
        </p:sp>
        <p:sp>
          <p:nvSpPr>
            <p:cNvPr name="Freeform 4" id="4"/>
            <p:cNvSpPr/>
            <p:nvPr/>
          </p:nvSpPr>
          <p:spPr>
            <a:xfrm flipH="false" flipV="false" rot="0">
              <a:off x="0" y="0"/>
              <a:ext cx="15045463" cy="3855400"/>
            </a:xfrm>
            <a:custGeom>
              <a:avLst/>
              <a:gdLst/>
              <a:ahLst/>
              <a:cxnLst/>
              <a:rect r="r" b="b" t="t" l="l"/>
              <a:pathLst>
                <a:path h="3855400" w="15045463">
                  <a:moveTo>
                    <a:pt x="0" y="0"/>
                  </a:moveTo>
                  <a:lnTo>
                    <a:pt x="15045463" y="0"/>
                  </a:lnTo>
                  <a:lnTo>
                    <a:pt x="15045463" y="3855400"/>
                  </a:lnTo>
                  <a:lnTo>
                    <a:pt x="0" y="3855400"/>
                  </a:lnTo>
                  <a:lnTo>
                    <a:pt x="0" y="0"/>
                  </a:lnTo>
                  <a:close/>
                </a:path>
              </a:pathLst>
            </a:custGeom>
            <a:blipFill>
              <a:blip r:embed="rId3"/>
              <a:stretch>
                <a:fillRect l="0" t="0" r="0" b="0"/>
              </a:stretch>
            </a:blipFill>
          </p:spPr>
        </p:sp>
      </p:grpSp>
      <p:sp>
        <p:nvSpPr>
          <p:cNvPr name="TextBox 5" id="5"/>
          <p:cNvSpPr txBox="true"/>
          <p:nvPr/>
        </p:nvSpPr>
        <p:spPr>
          <a:xfrm rot="0">
            <a:off x="8701520" y="5794572"/>
            <a:ext cx="938332" cy="263664"/>
          </a:xfrm>
          <a:prstGeom prst="rect">
            <a:avLst/>
          </a:prstGeom>
        </p:spPr>
        <p:txBody>
          <a:bodyPr anchor="t" rtlCol="false" tIns="0" lIns="0" bIns="0" rIns="0">
            <a:spAutoFit/>
          </a:bodyPr>
          <a:lstStyle/>
          <a:p>
            <a:pPr algn="ctr">
              <a:lnSpc>
                <a:spcPts val="2172"/>
              </a:lnSpc>
              <a:spcBef>
                <a:spcPct val="0"/>
              </a:spcBef>
            </a:pPr>
            <a:r>
              <a:rPr lang="en-US" sz="1551">
                <a:solidFill>
                  <a:srgbClr val="000000"/>
                </a:solidFill>
                <a:latin typeface="Montserrat"/>
                <a:ea typeface="Montserrat"/>
                <a:cs typeface="Montserrat"/>
                <a:sym typeface="Montserrat"/>
              </a:rPr>
              <a:t>AIRFIELD</a:t>
            </a:r>
          </a:p>
        </p:txBody>
      </p:sp>
      <p:sp>
        <p:nvSpPr>
          <p:cNvPr name="TextBox 6" id="6"/>
          <p:cNvSpPr txBox="true"/>
          <p:nvPr/>
        </p:nvSpPr>
        <p:spPr>
          <a:xfrm rot="0">
            <a:off x="9801442" y="6258141"/>
            <a:ext cx="373870" cy="263664"/>
          </a:xfrm>
          <a:prstGeom prst="rect">
            <a:avLst/>
          </a:prstGeom>
        </p:spPr>
        <p:txBody>
          <a:bodyPr anchor="t" rtlCol="false" tIns="0" lIns="0" bIns="0" rIns="0">
            <a:spAutoFit/>
          </a:bodyPr>
          <a:lstStyle/>
          <a:p>
            <a:pPr algn="ctr">
              <a:lnSpc>
                <a:spcPts val="2172"/>
              </a:lnSpc>
              <a:spcBef>
                <a:spcPct val="0"/>
              </a:spcBef>
            </a:pPr>
            <a:r>
              <a:rPr lang="en-US" sz="1551">
                <a:solidFill>
                  <a:srgbClr val="000000"/>
                </a:solidFill>
                <a:latin typeface="Montserrat"/>
                <a:ea typeface="Montserrat"/>
                <a:cs typeface="Montserrat"/>
                <a:sym typeface="Montserrat"/>
              </a:rPr>
              <a:t>LLC</a:t>
            </a:r>
          </a:p>
        </p:txBody>
      </p:sp>
      <p:sp>
        <p:nvSpPr>
          <p:cNvPr name="Freeform 7" id="7"/>
          <p:cNvSpPr/>
          <p:nvPr/>
        </p:nvSpPr>
        <p:spPr>
          <a:xfrm flipH="true" flipV="false" rot="0">
            <a:off x="9437599" y="-2943482"/>
            <a:ext cx="11422862" cy="16173963"/>
          </a:xfrm>
          <a:custGeom>
            <a:avLst/>
            <a:gdLst/>
            <a:ahLst/>
            <a:cxnLst/>
            <a:rect r="r" b="b" t="t" l="l"/>
            <a:pathLst>
              <a:path h="16173963" w="11422862">
                <a:moveTo>
                  <a:pt x="11422861" y="0"/>
                </a:moveTo>
                <a:lnTo>
                  <a:pt x="0" y="0"/>
                </a:lnTo>
                <a:lnTo>
                  <a:pt x="0" y="16173964"/>
                </a:lnTo>
                <a:lnTo>
                  <a:pt x="11422861" y="16173964"/>
                </a:lnTo>
                <a:lnTo>
                  <a:pt x="11422861"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nvGrpSpPr>
          <p:cNvPr name="Group 8" id="8"/>
          <p:cNvGrpSpPr/>
          <p:nvPr/>
        </p:nvGrpSpPr>
        <p:grpSpPr>
          <a:xfrm rot="0">
            <a:off x="17890113" y="-2631474"/>
            <a:ext cx="795774" cy="3086100"/>
            <a:chOff x="0" y="0"/>
            <a:chExt cx="209587" cy="812800"/>
          </a:xfrm>
        </p:grpSpPr>
        <p:sp>
          <p:nvSpPr>
            <p:cNvPr name="Freeform 9" id="9"/>
            <p:cNvSpPr/>
            <p:nvPr/>
          </p:nvSpPr>
          <p:spPr>
            <a:xfrm flipH="false" flipV="false" rot="0">
              <a:off x="0" y="0"/>
              <a:ext cx="209587" cy="812800"/>
            </a:xfrm>
            <a:custGeom>
              <a:avLst/>
              <a:gdLst/>
              <a:ahLst/>
              <a:cxnLst/>
              <a:rect r="r" b="b" t="t" l="l"/>
              <a:pathLst>
                <a:path h="812800" w="209587">
                  <a:moveTo>
                    <a:pt x="0" y="0"/>
                  </a:moveTo>
                  <a:lnTo>
                    <a:pt x="209587" y="0"/>
                  </a:lnTo>
                  <a:lnTo>
                    <a:pt x="209587" y="812800"/>
                  </a:lnTo>
                  <a:lnTo>
                    <a:pt x="0" y="812800"/>
                  </a:lnTo>
                  <a:close/>
                </a:path>
              </a:pathLst>
            </a:custGeom>
            <a:solidFill>
              <a:srgbClr val="FFFFFF"/>
            </a:solidFill>
          </p:spPr>
        </p:sp>
        <p:sp>
          <p:nvSpPr>
            <p:cNvPr name="TextBox 10" id="10"/>
            <p:cNvSpPr txBox="true"/>
            <p:nvPr/>
          </p:nvSpPr>
          <p:spPr>
            <a:xfrm>
              <a:off x="0" y="47625"/>
              <a:ext cx="209587" cy="765175"/>
            </a:xfrm>
            <a:prstGeom prst="rect">
              <a:avLst/>
            </a:prstGeom>
          </p:spPr>
          <p:txBody>
            <a:bodyPr anchor="ctr" rtlCol="false" tIns="50800" lIns="50800" bIns="50800" rIns="50800"/>
            <a:lstStyle/>
            <a:p>
              <a:pPr algn="ctr">
                <a:lnSpc>
                  <a:spcPts val="2600"/>
                </a:lnSpc>
              </a:pPr>
            </a:p>
          </p:txBody>
        </p:sp>
      </p:grpSp>
      <p:sp>
        <p:nvSpPr>
          <p:cNvPr name="TextBox 11" id="11"/>
          <p:cNvSpPr txBox="true"/>
          <p:nvPr/>
        </p:nvSpPr>
        <p:spPr>
          <a:xfrm rot="0">
            <a:off x="1278197" y="5794572"/>
            <a:ext cx="2861023" cy="263664"/>
          </a:xfrm>
          <a:prstGeom prst="rect">
            <a:avLst/>
          </a:prstGeom>
        </p:spPr>
        <p:txBody>
          <a:bodyPr anchor="t" rtlCol="false" tIns="0" lIns="0" bIns="0" rIns="0">
            <a:spAutoFit/>
          </a:bodyPr>
          <a:lstStyle/>
          <a:p>
            <a:pPr algn="ctr">
              <a:lnSpc>
                <a:spcPts val="2172"/>
              </a:lnSpc>
              <a:spcBef>
                <a:spcPct val="0"/>
              </a:spcBef>
            </a:pPr>
            <a:r>
              <a:rPr lang="en-US" sz="1551">
                <a:solidFill>
                  <a:srgbClr val="000000"/>
                </a:solidFill>
                <a:latin typeface="Montserrat"/>
                <a:ea typeface="Montserrat"/>
                <a:cs typeface="Montserrat"/>
                <a:sym typeface="Montserrat"/>
              </a:rPr>
              <a:t>AIRPORT TRAFFIC CONTROL</a:t>
            </a:r>
          </a:p>
        </p:txBody>
      </p:sp>
      <p:sp>
        <p:nvSpPr>
          <p:cNvPr name="TextBox 12" id="12"/>
          <p:cNvSpPr txBox="true"/>
          <p:nvPr/>
        </p:nvSpPr>
        <p:spPr>
          <a:xfrm rot="0">
            <a:off x="5241727" y="5794572"/>
            <a:ext cx="1299775" cy="263664"/>
          </a:xfrm>
          <a:prstGeom prst="rect">
            <a:avLst/>
          </a:prstGeom>
        </p:spPr>
        <p:txBody>
          <a:bodyPr anchor="t" rtlCol="false" tIns="0" lIns="0" bIns="0" rIns="0">
            <a:spAutoFit/>
          </a:bodyPr>
          <a:lstStyle/>
          <a:p>
            <a:pPr algn="ctr">
              <a:lnSpc>
                <a:spcPts val="2172"/>
              </a:lnSpc>
              <a:spcBef>
                <a:spcPct val="0"/>
              </a:spcBef>
            </a:pPr>
            <a:r>
              <a:rPr lang="en-US" sz="1551">
                <a:solidFill>
                  <a:srgbClr val="000000"/>
                </a:solidFill>
                <a:latin typeface="Montserrat"/>
                <a:ea typeface="Montserrat"/>
                <a:cs typeface="Montserrat"/>
                <a:sym typeface="Montserrat"/>
              </a:rPr>
              <a:t>SUBSTATION</a:t>
            </a:r>
          </a:p>
        </p:txBody>
      </p:sp>
      <p:sp>
        <p:nvSpPr>
          <p:cNvPr name="TextBox 13" id="13"/>
          <p:cNvSpPr txBox="true"/>
          <p:nvPr/>
        </p:nvSpPr>
        <p:spPr>
          <a:xfrm rot="0">
            <a:off x="1460648" y="8686122"/>
            <a:ext cx="453329" cy="263664"/>
          </a:xfrm>
          <a:prstGeom prst="rect">
            <a:avLst/>
          </a:prstGeom>
        </p:spPr>
        <p:txBody>
          <a:bodyPr anchor="t" rtlCol="false" tIns="0" lIns="0" bIns="0" rIns="0">
            <a:spAutoFit/>
          </a:bodyPr>
          <a:lstStyle/>
          <a:p>
            <a:pPr algn="ctr">
              <a:lnSpc>
                <a:spcPts val="2172"/>
              </a:lnSpc>
              <a:spcBef>
                <a:spcPct val="0"/>
              </a:spcBef>
            </a:pPr>
            <a:r>
              <a:rPr lang="en-US" sz="1551">
                <a:solidFill>
                  <a:srgbClr val="FFFFFF"/>
                </a:solidFill>
                <a:latin typeface="Montserrat"/>
                <a:ea typeface="Montserrat"/>
                <a:cs typeface="Montserrat"/>
                <a:sym typeface="Montserrat"/>
              </a:rPr>
              <a:t>TWS</a:t>
            </a:r>
          </a:p>
        </p:txBody>
      </p:sp>
      <p:sp>
        <p:nvSpPr>
          <p:cNvPr name="TextBox 14" id="14"/>
          <p:cNvSpPr txBox="true"/>
          <p:nvPr/>
        </p:nvSpPr>
        <p:spPr>
          <a:xfrm rot="0">
            <a:off x="3068063" y="8686122"/>
            <a:ext cx="787388" cy="263664"/>
          </a:xfrm>
          <a:prstGeom prst="rect">
            <a:avLst/>
          </a:prstGeom>
        </p:spPr>
        <p:txBody>
          <a:bodyPr anchor="t" rtlCol="false" tIns="0" lIns="0" bIns="0" rIns="0">
            <a:spAutoFit/>
          </a:bodyPr>
          <a:lstStyle/>
          <a:p>
            <a:pPr algn="ctr">
              <a:lnSpc>
                <a:spcPts val="2172"/>
              </a:lnSpc>
              <a:spcBef>
                <a:spcPct val="0"/>
              </a:spcBef>
            </a:pPr>
            <a:r>
              <a:rPr lang="en-US" sz="1551">
                <a:solidFill>
                  <a:srgbClr val="FFFFFF"/>
                </a:solidFill>
                <a:latin typeface="Montserrat"/>
                <a:ea typeface="Montserrat"/>
                <a:cs typeface="Montserrat"/>
                <a:sym typeface="Montserrat"/>
              </a:rPr>
              <a:t>KS-AMS</a:t>
            </a:r>
          </a:p>
        </p:txBody>
      </p:sp>
      <p:sp>
        <p:nvSpPr>
          <p:cNvPr name="TextBox 15" id="15"/>
          <p:cNvSpPr txBox="true"/>
          <p:nvPr/>
        </p:nvSpPr>
        <p:spPr>
          <a:xfrm rot="0">
            <a:off x="5286268" y="8686122"/>
            <a:ext cx="1210693" cy="263664"/>
          </a:xfrm>
          <a:prstGeom prst="rect">
            <a:avLst/>
          </a:prstGeom>
        </p:spPr>
        <p:txBody>
          <a:bodyPr anchor="t" rtlCol="false" tIns="0" lIns="0" bIns="0" rIns="0">
            <a:spAutoFit/>
          </a:bodyPr>
          <a:lstStyle/>
          <a:p>
            <a:pPr algn="ctr">
              <a:lnSpc>
                <a:spcPts val="2172"/>
              </a:lnSpc>
              <a:spcBef>
                <a:spcPct val="0"/>
              </a:spcBef>
            </a:pPr>
            <a:r>
              <a:rPr lang="en-US" sz="1551">
                <a:solidFill>
                  <a:srgbClr val="FFFFFF"/>
                </a:solidFill>
                <a:latin typeface="Montserrat"/>
                <a:ea typeface="Montserrat"/>
                <a:cs typeface="Montserrat"/>
                <a:sym typeface="Montserrat"/>
              </a:rPr>
              <a:t>SU-24B.LMS</a:t>
            </a:r>
          </a:p>
        </p:txBody>
      </p:sp>
      <p:sp>
        <p:nvSpPr>
          <p:cNvPr name="TextBox 16" id="16"/>
          <p:cNvSpPr txBox="true"/>
          <p:nvPr/>
        </p:nvSpPr>
        <p:spPr>
          <a:xfrm rot="0">
            <a:off x="4896339" y="7328976"/>
            <a:ext cx="413902" cy="263664"/>
          </a:xfrm>
          <a:prstGeom prst="rect">
            <a:avLst/>
          </a:prstGeom>
        </p:spPr>
        <p:txBody>
          <a:bodyPr anchor="t" rtlCol="false" tIns="0" lIns="0" bIns="0" rIns="0">
            <a:spAutoFit/>
          </a:bodyPr>
          <a:lstStyle/>
          <a:p>
            <a:pPr algn="ctr">
              <a:lnSpc>
                <a:spcPts val="2172"/>
              </a:lnSpc>
              <a:spcBef>
                <a:spcPct val="0"/>
              </a:spcBef>
            </a:pPr>
            <a:r>
              <a:rPr lang="en-US" sz="1551">
                <a:solidFill>
                  <a:srgbClr val="000000"/>
                </a:solidFill>
                <a:latin typeface="Montserrat"/>
                <a:ea typeface="Montserrat"/>
                <a:cs typeface="Montserrat"/>
                <a:sym typeface="Montserrat"/>
              </a:rPr>
              <a:t>LCU</a:t>
            </a:r>
          </a:p>
        </p:txBody>
      </p:sp>
      <p:sp>
        <p:nvSpPr>
          <p:cNvPr name="TextBox 17" id="17"/>
          <p:cNvSpPr txBox="true"/>
          <p:nvPr/>
        </p:nvSpPr>
        <p:spPr>
          <a:xfrm rot="0">
            <a:off x="7912325" y="6258141"/>
            <a:ext cx="446016" cy="263664"/>
          </a:xfrm>
          <a:prstGeom prst="rect">
            <a:avLst/>
          </a:prstGeom>
        </p:spPr>
        <p:txBody>
          <a:bodyPr anchor="t" rtlCol="false" tIns="0" lIns="0" bIns="0" rIns="0">
            <a:spAutoFit/>
          </a:bodyPr>
          <a:lstStyle/>
          <a:p>
            <a:pPr algn="ctr">
              <a:lnSpc>
                <a:spcPts val="2172"/>
              </a:lnSpc>
              <a:spcBef>
                <a:spcPct val="0"/>
              </a:spcBef>
            </a:pPr>
            <a:r>
              <a:rPr lang="en-US" sz="1551">
                <a:solidFill>
                  <a:srgbClr val="000000"/>
                </a:solidFill>
                <a:latin typeface="Montserrat"/>
                <a:ea typeface="Montserrat"/>
                <a:cs typeface="Montserrat"/>
                <a:sym typeface="Montserrat"/>
              </a:rPr>
              <a:t>LMC</a:t>
            </a:r>
          </a:p>
        </p:txBody>
      </p:sp>
      <p:sp>
        <p:nvSpPr>
          <p:cNvPr name="TextBox 18" id="18"/>
          <p:cNvSpPr txBox="true"/>
          <p:nvPr/>
        </p:nvSpPr>
        <p:spPr>
          <a:xfrm rot="0">
            <a:off x="1059928" y="876300"/>
            <a:ext cx="7672820" cy="3384551"/>
          </a:xfrm>
          <a:prstGeom prst="rect">
            <a:avLst/>
          </a:prstGeom>
        </p:spPr>
        <p:txBody>
          <a:bodyPr anchor="t" rtlCol="false" tIns="0" lIns="0" bIns="0" rIns="0">
            <a:spAutoFit/>
          </a:bodyPr>
          <a:lstStyle/>
          <a:p>
            <a:pPr algn="l">
              <a:lnSpc>
                <a:spcPts val="8000"/>
              </a:lnSpc>
            </a:pPr>
            <a:r>
              <a:rPr lang="en-US" sz="8000" spc="-576" b="true">
                <a:solidFill>
                  <a:srgbClr val="1F233F"/>
                </a:solidFill>
                <a:latin typeface="Mont Bold"/>
                <a:ea typeface="Mont Bold"/>
                <a:cs typeface="Mont Bold"/>
                <a:sym typeface="Mont Bold"/>
              </a:rPr>
              <a:t>LMS (ILCMS)</a:t>
            </a:r>
          </a:p>
          <a:p>
            <a:pPr algn="l">
              <a:lnSpc>
                <a:spcPts val="8000"/>
              </a:lnSpc>
            </a:pPr>
            <a:r>
              <a:rPr lang="en-US" sz="8000" spc="-576" b="true">
                <a:solidFill>
                  <a:srgbClr val="1F233F"/>
                </a:solidFill>
                <a:latin typeface="Mont Bold"/>
                <a:ea typeface="Mont Bold"/>
                <a:cs typeface="Mont Bold"/>
                <a:sym typeface="Mont Bold"/>
              </a:rPr>
              <a:t>SYSTEM</a:t>
            </a:r>
          </a:p>
          <a:p>
            <a:pPr algn="l">
              <a:lnSpc>
                <a:spcPts val="8000"/>
              </a:lnSpc>
            </a:pPr>
          </a:p>
        </p:txBody>
      </p:sp>
      <p:sp>
        <p:nvSpPr>
          <p:cNvPr name="TextBox 19" id="19"/>
          <p:cNvSpPr txBox="true"/>
          <p:nvPr/>
        </p:nvSpPr>
        <p:spPr>
          <a:xfrm rot="0">
            <a:off x="1059928" y="3646391"/>
            <a:ext cx="8579924" cy="1504950"/>
          </a:xfrm>
          <a:prstGeom prst="rect">
            <a:avLst/>
          </a:prstGeom>
        </p:spPr>
        <p:txBody>
          <a:bodyPr anchor="t" rtlCol="false" tIns="0" lIns="0" bIns="0" rIns="0">
            <a:spAutoFit/>
          </a:bodyPr>
          <a:lstStyle/>
          <a:p>
            <a:pPr algn="l" marL="431801" indent="-215900" lvl="1">
              <a:lnSpc>
                <a:spcPts val="3000"/>
              </a:lnSpc>
              <a:buFont typeface="Arial"/>
              <a:buChar char="•"/>
            </a:pPr>
            <a:r>
              <a:rPr lang="en-US" b="true" sz="2000">
                <a:solidFill>
                  <a:srgbClr val="737373"/>
                </a:solidFill>
                <a:latin typeface="Montserrat Bold"/>
                <a:ea typeface="Montserrat Bold"/>
                <a:cs typeface="Montserrat Bold"/>
                <a:sym typeface="Montserrat Bold"/>
              </a:rPr>
              <a:t>provides remote control and monitoring of individual lights</a:t>
            </a:r>
          </a:p>
          <a:p>
            <a:pPr algn="l" marL="431801" indent="-215900" lvl="1">
              <a:lnSpc>
                <a:spcPts val="3000"/>
              </a:lnSpc>
              <a:buFont typeface="Arial"/>
              <a:buChar char="•"/>
            </a:pPr>
            <a:r>
              <a:rPr lang="en-US" b="true" sz="2000">
                <a:solidFill>
                  <a:srgbClr val="737373"/>
                </a:solidFill>
                <a:latin typeface="Montserrat Bold"/>
                <a:ea typeface="Montserrat Bold"/>
                <a:cs typeface="Montserrat Bold"/>
                <a:sym typeface="Montserrat Bold"/>
              </a:rPr>
              <a:t>used for stop bars, taxiway centre lines, RETILs, CAT II/III airport signs etc.</a:t>
            </a:r>
          </a:p>
          <a:p>
            <a:pPr algn="l">
              <a:lnSpc>
                <a:spcPts val="3000"/>
              </a:lnSpc>
            </a:pPr>
          </a:p>
        </p:txBody>
      </p:sp>
      <p:sp>
        <p:nvSpPr>
          <p:cNvPr name="TextBox 20" id="20"/>
          <p:cNvSpPr txBox="true"/>
          <p:nvPr/>
        </p:nvSpPr>
        <p:spPr>
          <a:xfrm rot="0">
            <a:off x="1259748" y="8803667"/>
            <a:ext cx="450800" cy="263664"/>
          </a:xfrm>
          <a:prstGeom prst="rect">
            <a:avLst/>
          </a:prstGeom>
        </p:spPr>
        <p:txBody>
          <a:bodyPr anchor="t" rtlCol="false" tIns="0" lIns="0" bIns="0" rIns="0">
            <a:spAutoFit/>
          </a:bodyPr>
          <a:lstStyle/>
          <a:p>
            <a:pPr algn="ctr">
              <a:lnSpc>
                <a:spcPts val="2172"/>
              </a:lnSpc>
              <a:spcBef>
                <a:spcPct val="0"/>
              </a:spcBef>
            </a:pPr>
            <a:r>
              <a:rPr lang="en-US" sz="1551">
                <a:solidFill>
                  <a:srgbClr val="000000"/>
                </a:solidFill>
                <a:latin typeface="Montserrat"/>
                <a:ea typeface="Montserrat"/>
                <a:cs typeface="Montserrat"/>
                <a:sym typeface="Montserrat"/>
              </a:rPr>
              <a:t>AMS</a:t>
            </a:r>
          </a:p>
        </p:txBody>
      </p:sp>
      <p:sp>
        <p:nvSpPr>
          <p:cNvPr name="TextBox 21" id="21"/>
          <p:cNvSpPr txBox="true"/>
          <p:nvPr/>
        </p:nvSpPr>
        <p:spPr>
          <a:xfrm rot="0">
            <a:off x="3285436" y="8803667"/>
            <a:ext cx="425945" cy="263664"/>
          </a:xfrm>
          <a:prstGeom prst="rect">
            <a:avLst/>
          </a:prstGeom>
        </p:spPr>
        <p:txBody>
          <a:bodyPr anchor="t" rtlCol="false" tIns="0" lIns="0" bIns="0" rIns="0">
            <a:spAutoFit/>
          </a:bodyPr>
          <a:lstStyle/>
          <a:p>
            <a:pPr algn="ctr">
              <a:lnSpc>
                <a:spcPts val="2172"/>
              </a:lnSpc>
              <a:spcBef>
                <a:spcPct val="0"/>
              </a:spcBef>
            </a:pPr>
            <a:r>
              <a:rPr lang="en-US" sz="1551">
                <a:solidFill>
                  <a:srgbClr val="000000"/>
                </a:solidFill>
                <a:latin typeface="Montserrat"/>
                <a:ea typeface="Montserrat"/>
                <a:cs typeface="Montserrat"/>
                <a:sym typeface="Montserrat"/>
              </a:rPr>
              <a:t>CCR</a:t>
            </a:r>
          </a:p>
        </p:txBody>
      </p:sp>
      <p:sp>
        <p:nvSpPr>
          <p:cNvPr name="TextBox 22" id="22"/>
          <p:cNvSpPr txBox="true"/>
          <p:nvPr/>
        </p:nvSpPr>
        <p:spPr>
          <a:xfrm rot="0">
            <a:off x="9657972" y="9260651"/>
            <a:ext cx="409778" cy="263664"/>
          </a:xfrm>
          <a:prstGeom prst="rect">
            <a:avLst/>
          </a:prstGeom>
        </p:spPr>
        <p:txBody>
          <a:bodyPr anchor="t" rtlCol="false" tIns="0" lIns="0" bIns="0" rIns="0">
            <a:spAutoFit/>
          </a:bodyPr>
          <a:lstStyle/>
          <a:p>
            <a:pPr algn="ctr">
              <a:lnSpc>
                <a:spcPts val="2172"/>
              </a:lnSpc>
              <a:spcBef>
                <a:spcPct val="0"/>
              </a:spcBef>
            </a:pPr>
            <a:r>
              <a:rPr lang="en-US" sz="1551">
                <a:solidFill>
                  <a:srgbClr val="000000"/>
                </a:solidFill>
                <a:latin typeface="Montserrat"/>
                <a:ea typeface="Montserrat"/>
                <a:cs typeface="Montserrat"/>
                <a:sym typeface="Montserrat"/>
              </a:rPr>
              <a:t>AGL</a:t>
            </a:r>
          </a:p>
        </p:txBody>
      </p:sp>
    </p:spTree>
  </p:cSld>
  <p:clrMapOvr>
    <a:masterClrMapping/>
  </p:clrMapOvr>
</p:sld>
</file>

<file path=ppt/slides/slide2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1028700" y="764459"/>
            <a:ext cx="11339721" cy="1365251"/>
          </a:xfrm>
          <a:prstGeom prst="rect">
            <a:avLst/>
          </a:prstGeom>
        </p:spPr>
        <p:txBody>
          <a:bodyPr anchor="t" rtlCol="false" tIns="0" lIns="0" bIns="0" rIns="0">
            <a:spAutoFit/>
          </a:bodyPr>
          <a:lstStyle/>
          <a:p>
            <a:pPr algn="l">
              <a:lnSpc>
                <a:spcPts val="8000"/>
              </a:lnSpc>
            </a:pPr>
            <a:r>
              <a:rPr lang="en-US" sz="8000" spc="-576" b="true">
                <a:solidFill>
                  <a:srgbClr val="1F233F"/>
                </a:solidFill>
                <a:latin typeface="Mont Bold"/>
                <a:ea typeface="Mont Bold"/>
                <a:cs typeface="Mont Bold"/>
                <a:sym typeface="Mont Bold"/>
              </a:rPr>
              <a:t>Heliports</a:t>
            </a:r>
          </a:p>
        </p:txBody>
      </p:sp>
      <p:sp>
        <p:nvSpPr>
          <p:cNvPr name="TextBox 3" id="3"/>
          <p:cNvSpPr txBox="true"/>
          <p:nvPr/>
        </p:nvSpPr>
        <p:spPr>
          <a:xfrm rot="0">
            <a:off x="1028700" y="2424985"/>
            <a:ext cx="7932504" cy="260350"/>
          </a:xfrm>
          <a:prstGeom prst="rect">
            <a:avLst/>
          </a:prstGeom>
        </p:spPr>
        <p:txBody>
          <a:bodyPr anchor="t" rtlCol="false" tIns="0" lIns="0" bIns="0" rIns="0">
            <a:spAutoFit/>
          </a:bodyPr>
          <a:lstStyle/>
          <a:p>
            <a:pPr algn="just">
              <a:lnSpc>
                <a:spcPts val="2000"/>
              </a:lnSpc>
            </a:pPr>
            <a:r>
              <a:rPr lang="en-US" b="true" sz="2000" spc="-52">
                <a:solidFill>
                  <a:srgbClr val="1F233F"/>
                </a:solidFill>
                <a:latin typeface="Montserrat Bold"/>
                <a:ea typeface="Montserrat Bold"/>
                <a:cs typeface="Montserrat Bold"/>
                <a:sym typeface="Montserrat Bold"/>
              </a:rPr>
              <a:t>TURN-KEY HELIPORTS</a:t>
            </a:r>
          </a:p>
        </p:txBody>
      </p:sp>
      <p:sp>
        <p:nvSpPr>
          <p:cNvPr name="Freeform 4" id="4"/>
          <p:cNvSpPr/>
          <p:nvPr/>
        </p:nvSpPr>
        <p:spPr>
          <a:xfrm flipH="true" flipV="false" rot="0">
            <a:off x="8776552" y="0"/>
            <a:ext cx="11422862" cy="16173963"/>
          </a:xfrm>
          <a:custGeom>
            <a:avLst/>
            <a:gdLst/>
            <a:ahLst/>
            <a:cxnLst/>
            <a:rect r="r" b="b" t="t" l="l"/>
            <a:pathLst>
              <a:path h="16173963" w="11422862">
                <a:moveTo>
                  <a:pt x="11422861" y="0"/>
                </a:moveTo>
                <a:lnTo>
                  <a:pt x="0" y="0"/>
                </a:lnTo>
                <a:lnTo>
                  <a:pt x="0" y="16173963"/>
                </a:lnTo>
                <a:lnTo>
                  <a:pt x="11422861" y="16173963"/>
                </a:lnTo>
                <a:lnTo>
                  <a:pt x="11422861"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5" id="5"/>
          <p:cNvGrpSpPr/>
          <p:nvPr/>
        </p:nvGrpSpPr>
        <p:grpSpPr>
          <a:xfrm rot="0">
            <a:off x="11063076" y="-1586543"/>
            <a:ext cx="9299048" cy="9299048"/>
            <a:chOff x="0" y="0"/>
            <a:chExt cx="812800" cy="812800"/>
          </a:xfrm>
        </p:grpSpPr>
        <p:sp>
          <p:nvSpPr>
            <p:cNvPr name="Freeform 6" id="6"/>
            <p:cNvSpPr/>
            <p:nvPr/>
          </p:nvSpPr>
          <p:spPr>
            <a:xfrm flipH="false" flipV="false" rot="0">
              <a:off x="0" y="0"/>
              <a:ext cx="812800" cy="812800"/>
            </a:xfrm>
            <a:custGeom>
              <a:avLst/>
              <a:gdLst/>
              <a:ahLst/>
              <a:cxnLst/>
              <a:rect r="r" b="b" t="t" l="l"/>
              <a:pathLst>
                <a:path h="812800" w="812800">
                  <a:moveTo>
                    <a:pt x="406400" y="0"/>
                  </a:moveTo>
                  <a:lnTo>
                    <a:pt x="812800" y="406400"/>
                  </a:lnTo>
                  <a:lnTo>
                    <a:pt x="406400" y="812800"/>
                  </a:lnTo>
                  <a:lnTo>
                    <a:pt x="0" y="406400"/>
                  </a:lnTo>
                  <a:lnTo>
                    <a:pt x="406400" y="0"/>
                  </a:lnTo>
                  <a:close/>
                </a:path>
              </a:pathLst>
            </a:custGeom>
            <a:blipFill>
              <a:blip r:embed="rId4"/>
              <a:stretch>
                <a:fillRect l="-38888" t="0" r="-38888" b="0"/>
              </a:stretch>
            </a:blipFill>
            <a:ln w="171450" cap="sq">
              <a:solidFill>
                <a:srgbClr val="08377C"/>
              </a:solidFill>
              <a:prstDash val="solid"/>
              <a:miter/>
            </a:ln>
          </p:spPr>
        </p:sp>
      </p:grpSp>
      <p:sp>
        <p:nvSpPr>
          <p:cNvPr name="TextBox 7" id="7"/>
          <p:cNvSpPr txBox="true"/>
          <p:nvPr/>
        </p:nvSpPr>
        <p:spPr>
          <a:xfrm rot="0">
            <a:off x="1028700" y="2883257"/>
            <a:ext cx="8115300" cy="7600950"/>
          </a:xfrm>
          <a:prstGeom prst="rect">
            <a:avLst/>
          </a:prstGeom>
        </p:spPr>
        <p:txBody>
          <a:bodyPr anchor="t" rtlCol="false" tIns="0" lIns="0" bIns="0" rIns="0">
            <a:spAutoFit/>
          </a:bodyPr>
          <a:lstStyle/>
          <a:p>
            <a:pPr algn="l">
              <a:lnSpc>
                <a:spcPts val="3000"/>
              </a:lnSpc>
            </a:pPr>
            <a:r>
              <a:rPr lang="en-US" sz="2000" b="true">
                <a:solidFill>
                  <a:srgbClr val="737373"/>
                </a:solidFill>
                <a:latin typeface="Montserrat Bold"/>
                <a:ea typeface="Montserrat Bold"/>
                <a:cs typeface="Montserrat Bold"/>
                <a:sym typeface="Montserrat Bold"/>
              </a:rPr>
              <a:t>We </a:t>
            </a:r>
            <a:r>
              <a:rPr lang="en-US" sz="2000" b="true">
                <a:solidFill>
                  <a:srgbClr val="737373"/>
                </a:solidFill>
                <a:latin typeface="Montserrat Bold"/>
                <a:ea typeface="Montserrat Bold"/>
                <a:cs typeface="Montserrat Bold"/>
                <a:sym typeface="Montserrat Bold"/>
              </a:rPr>
              <a:t>offer turnkey solutions for heliports with all necessary hardware and software, including the supply of modular units. </a:t>
            </a:r>
          </a:p>
          <a:p>
            <a:pPr algn="l">
              <a:lnSpc>
                <a:spcPts val="3000"/>
              </a:lnSpc>
            </a:pPr>
          </a:p>
          <a:p>
            <a:pPr algn="l">
              <a:lnSpc>
                <a:spcPts val="3000"/>
              </a:lnSpc>
            </a:pPr>
            <a:r>
              <a:rPr lang="en-US" sz="2000" b="true">
                <a:solidFill>
                  <a:srgbClr val="000000"/>
                </a:solidFill>
                <a:latin typeface="Montserrat Bold"/>
                <a:ea typeface="Montserrat Bold"/>
                <a:cs typeface="Montserrat Bold"/>
                <a:sym typeface="Montserrat Bold"/>
              </a:rPr>
              <a:t>Transport</a:t>
            </a:r>
          </a:p>
          <a:p>
            <a:pPr algn="l" marL="431801" indent="-215900" lvl="1">
              <a:lnSpc>
                <a:spcPts val="3000"/>
              </a:lnSpc>
              <a:buFont typeface="Arial"/>
              <a:buChar char="•"/>
            </a:pPr>
            <a:r>
              <a:rPr lang="en-US" b="true" sz="2000">
                <a:solidFill>
                  <a:srgbClr val="737373"/>
                </a:solidFill>
                <a:latin typeface="Montserrat Bold"/>
                <a:ea typeface="Montserrat Bold"/>
                <a:cs typeface="Montserrat Bold"/>
                <a:sym typeface="Montserrat Bold"/>
              </a:rPr>
              <a:t>all modules are transported as standard ISO 6 m containers</a:t>
            </a:r>
          </a:p>
          <a:p>
            <a:pPr algn="l" marL="431801" indent="-215900" lvl="1">
              <a:lnSpc>
                <a:spcPts val="3000"/>
              </a:lnSpc>
              <a:buFont typeface="Arial"/>
              <a:buChar char="•"/>
            </a:pPr>
            <a:r>
              <a:rPr lang="en-US" b="true" sz="2000">
                <a:solidFill>
                  <a:srgbClr val="737373"/>
                </a:solidFill>
                <a:latin typeface="Montserrat Bold"/>
                <a:ea typeface="Montserrat Bold"/>
                <a:cs typeface="Montserrat Bold"/>
                <a:sym typeface="Montserrat Bold"/>
              </a:rPr>
              <a:t>transport by sea, air, road or rail </a:t>
            </a:r>
          </a:p>
          <a:p>
            <a:pPr algn="l">
              <a:lnSpc>
                <a:spcPts val="3000"/>
              </a:lnSpc>
            </a:pPr>
          </a:p>
          <a:p>
            <a:pPr algn="l">
              <a:lnSpc>
                <a:spcPts val="3000"/>
              </a:lnSpc>
            </a:pPr>
            <a:r>
              <a:rPr lang="en-US" sz="2000" b="true">
                <a:solidFill>
                  <a:srgbClr val="000000"/>
                </a:solidFill>
                <a:latin typeface="Montserrat Bold"/>
                <a:ea typeface="Montserrat Bold"/>
                <a:cs typeface="Montserrat Bold"/>
                <a:sym typeface="Montserrat Bold"/>
              </a:rPr>
              <a:t>Dimensions and technical parameters</a:t>
            </a:r>
          </a:p>
          <a:p>
            <a:pPr algn="l" marL="431801" indent="-215900" lvl="1">
              <a:lnSpc>
                <a:spcPts val="3000"/>
              </a:lnSpc>
              <a:buFont typeface="Arial"/>
              <a:buChar char="•"/>
            </a:pPr>
            <a:r>
              <a:rPr lang="en-US" b="true" sz="2000">
                <a:solidFill>
                  <a:srgbClr val="737373"/>
                </a:solidFill>
                <a:latin typeface="Montserrat Bold"/>
                <a:ea typeface="Montserrat Bold"/>
                <a:cs typeface="Montserrat Bold"/>
                <a:sym typeface="Montserrat Bold"/>
              </a:rPr>
              <a:t>normalized ISO containers 20 feet (6 m) long</a:t>
            </a:r>
          </a:p>
          <a:p>
            <a:pPr algn="l" marL="431801" indent="-215900" lvl="1">
              <a:lnSpc>
                <a:spcPts val="3000"/>
              </a:lnSpc>
              <a:buFont typeface="Arial"/>
              <a:buChar char="•"/>
            </a:pPr>
            <a:r>
              <a:rPr lang="en-US" b="true" sz="2000">
                <a:solidFill>
                  <a:srgbClr val="737373"/>
                </a:solidFill>
                <a:latin typeface="Montserrat Bold"/>
                <a:ea typeface="Montserrat Bold"/>
                <a:cs typeface="Montserrat Bold"/>
                <a:sym typeface="Montserrat Bold"/>
              </a:rPr>
              <a:t>special welded structure resistant to corrosion</a:t>
            </a:r>
          </a:p>
          <a:p>
            <a:pPr algn="l" marL="431801" indent="-215900" lvl="1">
              <a:lnSpc>
                <a:spcPts val="3000"/>
              </a:lnSpc>
              <a:buFont typeface="Arial"/>
              <a:buChar char="•"/>
            </a:pPr>
            <a:r>
              <a:rPr lang="en-US" b="true" sz="2000">
                <a:solidFill>
                  <a:srgbClr val="737373"/>
                </a:solidFill>
                <a:latin typeface="Montserrat Bold"/>
                <a:ea typeface="Montserrat Bold"/>
                <a:cs typeface="Montserrat Bold"/>
                <a:sym typeface="Montserrat Bold"/>
              </a:rPr>
              <a:t>wide range of working temperatures</a:t>
            </a:r>
          </a:p>
          <a:p>
            <a:pPr algn="l">
              <a:lnSpc>
                <a:spcPts val="3000"/>
              </a:lnSpc>
            </a:pPr>
          </a:p>
          <a:p>
            <a:pPr algn="l">
              <a:lnSpc>
                <a:spcPts val="3000"/>
              </a:lnSpc>
            </a:pPr>
            <a:r>
              <a:rPr lang="en-US" sz="2000" b="true">
                <a:solidFill>
                  <a:srgbClr val="000000"/>
                </a:solidFill>
                <a:latin typeface="Montserrat Bold"/>
                <a:ea typeface="Montserrat Bold"/>
                <a:cs typeface="Montserrat Bold"/>
                <a:sym typeface="Montserrat Bold"/>
              </a:rPr>
              <a:t>Power supply type</a:t>
            </a:r>
          </a:p>
          <a:p>
            <a:pPr algn="l" marL="431801" indent="-215900" lvl="1">
              <a:lnSpc>
                <a:spcPts val="3000"/>
              </a:lnSpc>
              <a:buFont typeface="Arial"/>
              <a:buChar char="•"/>
            </a:pPr>
            <a:r>
              <a:rPr lang="en-US" b="true" sz="2000">
                <a:solidFill>
                  <a:srgbClr val="737373"/>
                </a:solidFill>
                <a:latin typeface="Montserrat Bold"/>
                <a:ea typeface="Montserrat Bold"/>
                <a:cs typeface="Montserrat Bold"/>
                <a:sym typeface="Montserrat Bold"/>
              </a:rPr>
              <a:t>parallel power supply - simple and low-cost, suitable for small heliports</a:t>
            </a:r>
          </a:p>
          <a:p>
            <a:pPr algn="l" marL="431801" indent="-215900" lvl="1">
              <a:lnSpc>
                <a:spcPts val="3000"/>
              </a:lnSpc>
              <a:buFont typeface="Arial"/>
              <a:buChar char="•"/>
            </a:pPr>
            <a:r>
              <a:rPr lang="en-US" b="true" sz="2000">
                <a:solidFill>
                  <a:srgbClr val="737373"/>
                </a:solidFill>
                <a:latin typeface="Montserrat Bold"/>
                <a:ea typeface="Montserrat Bold"/>
                <a:cs typeface="Montserrat Bold"/>
                <a:sym typeface="Montserrat Bold"/>
              </a:rPr>
              <a:t>serial power supply - system 6,6 A, suitable for all types and sizes of heliports</a:t>
            </a:r>
          </a:p>
          <a:p>
            <a:pPr algn="l">
              <a:lnSpc>
                <a:spcPts val="3000"/>
              </a:lnSpc>
            </a:pPr>
          </a:p>
        </p:txBody>
      </p:sp>
    </p:spTree>
  </p:cSld>
  <p:clrMapOvr>
    <a:masterClrMapping/>
  </p:clrMapOvr>
</p:sld>
</file>

<file path=ppt/slides/slide2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true" flipV="false" rot="0">
            <a:off x="8776552" y="0"/>
            <a:ext cx="11422862" cy="16173963"/>
          </a:xfrm>
          <a:custGeom>
            <a:avLst/>
            <a:gdLst/>
            <a:ahLst/>
            <a:cxnLst/>
            <a:rect r="r" b="b" t="t" l="l"/>
            <a:pathLst>
              <a:path h="16173963" w="11422862">
                <a:moveTo>
                  <a:pt x="11422861" y="0"/>
                </a:moveTo>
                <a:lnTo>
                  <a:pt x="0" y="0"/>
                </a:lnTo>
                <a:lnTo>
                  <a:pt x="0" y="16173963"/>
                </a:lnTo>
                <a:lnTo>
                  <a:pt x="11422861" y="16173963"/>
                </a:lnTo>
                <a:lnTo>
                  <a:pt x="11422861"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3" id="3"/>
          <p:cNvGrpSpPr/>
          <p:nvPr/>
        </p:nvGrpSpPr>
        <p:grpSpPr>
          <a:xfrm rot="0">
            <a:off x="11063076" y="-1586543"/>
            <a:ext cx="9299048" cy="9299048"/>
            <a:chOff x="0" y="0"/>
            <a:chExt cx="812800" cy="812800"/>
          </a:xfrm>
        </p:grpSpPr>
        <p:sp>
          <p:nvSpPr>
            <p:cNvPr name="Freeform 4" id="4"/>
            <p:cNvSpPr/>
            <p:nvPr/>
          </p:nvSpPr>
          <p:spPr>
            <a:xfrm flipH="false" flipV="false" rot="0">
              <a:off x="0" y="0"/>
              <a:ext cx="812800" cy="812800"/>
            </a:xfrm>
            <a:custGeom>
              <a:avLst/>
              <a:gdLst/>
              <a:ahLst/>
              <a:cxnLst/>
              <a:rect r="r" b="b" t="t" l="l"/>
              <a:pathLst>
                <a:path h="812800" w="812800">
                  <a:moveTo>
                    <a:pt x="406400" y="0"/>
                  </a:moveTo>
                  <a:lnTo>
                    <a:pt x="812800" y="406400"/>
                  </a:lnTo>
                  <a:lnTo>
                    <a:pt x="406400" y="812800"/>
                  </a:lnTo>
                  <a:lnTo>
                    <a:pt x="0" y="406400"/>
                  </a:lnTo>
                  <a:lnTo>
                    <a:pt x="406400" y="0"/>
                  </a:lnTo>
                  <a:close/>
                </a:path>
              </a:pathLst>
            </a:custGeom>
            <a:blipFill>
              <a:blip r:embed="rId4"/>
              <a:stretch>
                <a:fillRect l="-297" t="-25812" r="-3782" b="-22104"/>
              </a:stretch>
            </a:blipFill>
            <a:ln w="171450" cap="sq">
              <a:solidFill>
                <a:srgbClr val="08377C"/>
              </a:solidFill>
              <a:prstDash val="solid"/>
              <a:miter/>
            </a:ln>
          </p:spPr>
        </p:sp>
      </p:grpSp>
      <p:sp>
        <p:nvSpPr>
          <p:cNvPr name="TextBox 5" id="5"/>
          <p:cNvSpPr txBox="true"/>
          <p:nvPr/>
        </p:nvSpPr>
        <p:spPr>
          <a:xfrm rot="0">
            <a:off x="1059928" y="2857500"/>
            <a:ext cx="7932504" cy="260350"/>
          </a:xfrm>
          <a:prstGeom prst="rect">
            <a:avLst/>
          </a:prstGeom>
        </p:spPr>
        <p:txBody>
          <a:bodyPr anchor="t" rtlCol="false" tIns="0" lIns="0" bIns="0" rIns="0">
            <a:spAutoFit/>
          </a:bodyPr>
          <a:lstStyle/>
          <a:p>
            <a:pPr algn="just">
              <a:lnSpc>
                <a:spcPts val="2000"/>
              </a:lnSpc>
            </a:pPr>
            <a:r>
              <a:rPr lang="en-US" b="true" sz="2000" spc="-52">
                <a:solidFill>
                  <a:srgbClr val="1F233F"/>
                </a:solidFill>
                <a:latin typeface="Montserrat Bold"/>
                <a:ea typeface="Montserrat Bold"/>
                <a:cs typeface="Montserrat Bold"/>
                <a:sym typeface="Montserrat Bold"/>
              </a:rPr>
              <a:t>MOBILE HELIPORT TRAILERS</a:t>
            </a:r>
          </a:p>
        </p:txBody>
      </p:sp>
      <p:sp>
        <p:nvSpPr>
          <p:cNvPr name="TextBox 6" id="6"/>
          <p:cNvSpPr txBox="true"/>
          <p:nvPr/>
        </p:nvSpPr>
        <p:spPr>
          <a:xfrm rot="0">
            <a:off x="1028700" y="876300"/>
            <a:ext cx="11339721" cy="1365251"/>
          </a:xfrm>
          <a:prstGeom prst="rect">
            <a:avLst/>
          </a:prstGeom>
        </p:spPr>
        <p:txBody>
          <a:bodyPr anchor="t" rtlCol="false" tIns="0" lIns="0" bIns="0" rIns="0">
            <a:spAutoFit/>
          </a:bodyPr>
          <a:lstStyle/>
          <a:p>
            <a:pPr algn="l">
              <a:lnSpc>
                <a:spcPts val="8000"/>
              </a:lnSpc>
            </a:pPr>
            <a:r>
              <a:rPr lang="en-US" sz="8000" spc="-576" b="true">
                <a:solidFill>
                  <a:srgbClr val="1F233F"/>
                </a:solidFill>
                <a:latin typeface="Mont Bold"/>
                <a:ea typeface="Mont Bold"/>
                <a:cs typeface="Mont Bold"/>
                <a:sym typeface="Mont Bold"/>
              </a:rPr>
              <a:t>Heliports</a:t>
            </a:r>
          </a:p>
        </p:txBody>
      </p:sp>
      <p:sp>
        <p:nvSpPr>
          <p:cNvPr name="TextBox 7" id="7"/>
          <p:cNvSpPr txBox="true"/>
          <p:nvPr/>
        </p:nvSpPr>
        <p:spPr>
          <a:xfrm rot="0">
            <a:off x="1059928" y="3406140"/>
            <a:ext cx="11802282" cy="3790950"/>
          </a:xfrm>
          <a:prstGeom prst="rect">
            <a:avLst/>
          </a:prstGeom>
        </p:spPr>
        <p:txBody>
          <a:bodyPr anchor="t" rtlCol="false" tIns="0" lIns="0" bIns="0" rIns="0">
            <a:spAutoFit/>
          </a:bodyPr>
          <a:lstStyle/>
          <a:p>
            <a:pPr algn="l" marL="431801" indent="-215900" lvl="1">
              <a:lnSpc>
                <a:spcPts val="3000"/>
              </a:lnSpc>
              <a:buFont typeface="Arial"/>
              <a:buChar char="•"/>
            </a:pPr>
            <a:r>
              <a:rPr lang="en-US" b="true" sz="2000">
                <a:solidFill>
                  <a:srgbClr val="737373"/>
                </a:solidFill>
                <a:latin typeface="Montserrat Bold"/>
                <a:ea typeface="Montserrat Bold"/>
                <a:cs typeface="Montserrat Bold"/>
                <a:sym typeface="Montserrat Bold"/>
              </a:rPr>
              <a:t>c</a:t>
            </a:r>
            <a:r>
              <a:rPr lang="en-US" b="true" sz="2000">
                <a:solidFill>
                  <a:srgbClr val="737373"/>
                </a:solidFill>
                <a:latin typeface="Montserrat Bold"/>
                <a:ea typeface="Montserrat Bold"/>
                <a:cs typeface="Montserrat Bold"/>
                <a:sym typeface="Montserrat Bold"/>
              </a:rPr>
              <a:t>omplete mobile heliport on transportable trailer</a:t>
            </a:r>
          </a:p>
          <a:p>
            <a:pPr algn="l" marL="431801" indent="-215900" lvl="1">
              <a:lnSpc>
                <a:spcPts val="3000"/>
              </a:lnSpc>
              <a:buFont typeface="Arial"/>
              <a:buChar char="•"/>
            </a:pPr>
            <a:r>
              <a:rPr lang="en-US" b="true" sz="2000">
                <a:solidFill>
                  <a:srgbClr val="737373"/>
                </a:solidFill>
                <a:latin typeface="Montserrat Bold"/>
                <a:ea typeface="Montserrat Bold"/>
                <a:cs typeface="Montserrat Bold"/>
                <a:sym typeface="Montserrat Bold"/>
              </a:rPr>
              <a:t>all equipment installed on/in weatherproof module</a:t>
            </a:r>
          </a:p>
          <a:p>
            <a:pPr algn="l" marL="431801" indent="-215900" lvl="1">
              <a:lnSpc>
                <a:spcPts val="3000"/>
              </a:lnSpc>
              <a:buFont typeface="Arial"/>
              <a:buChar char="•"/>
            </a:pPr>
            <a:r>
              <a:rPr lang="en-US" b="true" sz="2000">
                <a:solidFill>
                  <a:srgbClr val="737373"/>
                </a:solidFill>
                <a:latin typeface="Montserrat Bold"/>
                <a:ea typeface="Montserrat Bold"/>
                <a:cs typeface="Montserrat Bold"/>
                <a:sym typeface="Montserrat Bold"/>
              </a:rPr>
              <a:t>module with equipment removeable with forklift</a:t>
            </a:r>
          </a:p>
          <a:p>
            <a:pPr algn="l" marL="431801" indent="-215900" lvl="1">
              <a:lnSpc>
                <a:spcPts val="3000"/>
              </a:lnSpc>
              <a:buFont typeface="Arial"/>
              <a:buChar char="•"/>
            </a:pPr>
            <a:r>
              <a:rPr lang="en-US" b="true" sz="2000">
                <a:solidFill>
                  <a:srgbClr val="737373"/>
                </a:solidFill>
                <a:latin typeface="Montserrat Bold"/>
                <a:ea typeface="Montserrat Bold"/>
                <a:cs typeface="Montserrat Bold"/>
                <a:sym typeface="Montserrat Bold"/>
              </a:rPr>
              <a:t>trailer attachable to cars with</a:t>
            </a:r>
            <a:r>
              <a:rPr lang="en-US" b="true" sz="2000">
                <a:solidFill>
                  <a:srgbClr val="737373"/>
                </a:solidFill>
                <a:latin typeface="Montserrat Bold"/>
                <a:ea typeface="Montserrat Bold"/>
                <a:cs typeface="Montserrat Bold"/>
                <a:sym typeface="Montserrat Bold"/>
              </a:rPr>
              <a:t> st</a:t>
            </a:r>
            <a:r>
              <a:rPr lang="en-US" b="true" sz="2000">
                <a:solidFill>
                  <a:srgbClr val="737373"/>
                </a:solidFill>
                <a:latin typeface="Montserrat Bold"/>
                <a:ea typeface="Montserrat Bold"/>
                <a:cs typeface="Montserrat Bold"/>
                <a:sym typeface="Montserrat Bold"/>
              </a:rPr>
              <a:t>andard tow hitch</a:t>
            </a:r>
          </a:p>
          <a:p>
            <a:pPr algn="l" marL="431801" indent="-215900" lvl="1">
              <a:lnSpc>
                <a:spcPts val="3000"/>
              </a:lnSpc>
              <a:buFont typeface="Arial"/>
              <a:buChar char="•"/>
            </a:pPr>
            <a:r>
              <a:rPr lang="en-US" b="true" sz="2000">
                <a:solidFill>
                  <a:srgbClr val="737373"/>
                </a:solidFill>
                <a:latin typeface="Montserrat Bold"/>
                <a:ea typeface="Montserrat Bold"/>
                <a:cs typeface="Montserrat Bold"/>
                <a:sym typeface="Montserrat Bold"/>
              </a:rPr>
              <a:t>single trailer reusable with many modules</a:t>
            </a:r>
          </a:p>
          <a:p>
            <a:pPr algn="l" marL="431801" indent="-215900" lvl="1">
              <a:lnSpc>
                <a:spcPts val="3000"/>
              </a:lnSpc>
              <a:buFont typeface="Arial"/>
              <a:buChar char="•"/>
            </a:pPr>
            <a:r>
              <a:rPr lang="en-US" b="true" sz="2000">
                <a:solidFill>
                  <a:srgbClr val="737373"/>
                </a:solidFill>
                <a:latin typeface="Montserrat Bold"/>
                <a:ea typeface="Montserrat Bold"/>
                <a:cs typeface="Montserrat Bold"/>
                <a:sym typeface="Montserrat Bold"/>
              </a:rPr>
              <a:t>all lights are stored on roll-out shelves</a:t>
            </a:r>
          </a:p>
          <a:p>
            <a:pPr algn="l" marL="431801" indent="-215900" lvl="1">
              <a:lnSpc>
                <a:spcPts val="3000"/>
              </a:lnSpc>
              <a:buFont typeface="Arial"/>
              <a:buChar char="•"/>
            </a:pPr>
            <a:r>
              <a:rPr lang="en-US" b="true" sz="2000">
                <a:solidFill>
                  <a:srgbClr val="737373"/>
                </a:solidFill>
                <a:latin typeface="Montserrat Bold"/>
                <a:ea typeface="Montserrat Bold"/>
                <a:cs typeface="Montserrat Bold"/>
                <a:sym typeface="Montserrat Bold"/>
              </a:rPr>
              <a:t>parallel power supply from generator set</a:t>
            </a:r>
          </a:p>
          <a:p>
            <a:pPr algn="l" marL="431801" indent="-215900" lvl="1">
              <a:lnSpc>
                <a:spcPts val="3000"/>
              </a:lnSpc>
              <a:buFont typeface="Arial"/>
              <a:buChar char="•"/>
            </a:pPr>
            <a:r>
              <a:rPr lang="en-US" b="true" sz="2000">
                <a:solidFill>
                  <a:srgbClr val="737373"/>
                </a:solidFill>
                <a:latin typeface="Montserrat Bold"/>
                <a:ea typeface="Montserrat Bold"/>
                <a:cs typeface="Montserrat Bold"/>
                <a:sym typeface="Montserrat Bold"/>
              </a:rPr>
              <a:t>st</a:t>
            </a:r>
            <a:r>
              <a:rPr lang="en-US" b="true" sz="2000">
                <a:solidFill>
                  <a:srgbClr val="737373"/>
                </a:solidFill>
                <a:latin typeface="Montserrat Bold"/>
                <a:ea typeface="Montserrat Bold"/>
                <a:cs typeface="Montserrat Bold"/>
                <a:sym typeface="Montserrat Bold"/>
              </a:rPr>
              <a:t>ationary power supply not required</a:t>
            </a:r>
          </a:p>
          <a:p>
            <a:pPr algn="l" marL="431801" indent="-215900" lvl="1">
              <a:lnSpc>
                <a:spcPts val="3000"/>
              </a:lnSpc>
              <a:buFont typeface="Arial"/>
              <a:buChar char="•"/>
            </a:pPr>
            <a:r>
              <a:rPr lang="en-US" b="true" sz="2000">
                <a:solidFill>
                  <a:srgbClr val="737373"/>
                </a:solidFill>
                <a:latin typeface="Montserrat Bold"/>
                <a:ea typeface="Montserrat Bold"/>
                <a:cs typeface="Montserrat Bold"/>
                <a:sym typeface="Montserrat Bold"/>
              </a:rPr>
              <a:t>all accessories and cables included</a:t>
            </a:r>
          </a:p>
          <a:p>
            <a:pPr algn="l">
              <a:lnSpc>
                <a:spcPts val="3000"/>
              </a:lnSpc>
            </a:pPr>
          </a:p>
        </p:txBody>
      </p:sp>
    </p:spTree>
  </p:cSld>
  <p:clrMapOvr>
    <a:masterClrMapping/>
  </p:clrMapOvr>
</p:sld>
</file>

<file path=ppt/slides/slide2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true" flipV="false" rot="0">
            <a:off x="9396566" y="-2943482"/>
            <a:ext cx="11422862" cy="16173963"/>
          </a:xfrm>
          <a:custGeom>
            <a:avLst/>
            <a:gdLst/>
            <a:ahLst/>
            <a:cxnLst/>
            <a:rect r="r" b="b" t="t" l="l"/>
            <a:pathLst>
              <a:path h="16173963" w="11422862">
                <a:moveTo>
                  <a:pt x="11422861" y="0"/>
                </a:moveTo>
                <a:lnTo>
                  <a:pt x="0" y="0"/>
                </a:lnTo>
                <a:lnTo>
                  <a:pt x="0" y="16173964"/>
                </a:lnTo>
                <a:lnTo>
                  <a:pt x="11422861" y="16173964"/>
                </a:lnTo>
                <a:lnTo>
                  <a:pt x="11422861"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3" id="3"/>
          <p:cNvGrpSpPr/>
          <p:nvPr/>
        </p:nvGrpSpPr>
        <p:grpSpPr>
          <a:xfrm rot="0">
            <a:off x="17890113" y="-2631474"/>
            <a:ext cx="795774" cy="3086100"/>
            <a:chOff x="0" y="0"/>
            <a:chExt cx="209587" cy="812800"/>
          </a:xfrm>
        </p:grpSpPr>
        <p:sp>
          <p:nvSpPr>
            <p:cNvPr name="Freeform 4" id="4"/>
            <p:cNvSpPr/>
            <p:nvPr/>
          </p:nvSpPr>
          <p:spPr>
            <a:xfrm flipH="false" flipV="false" rot="0">
              <a:off x="0" y="0"/>
              <a:ext cx="209587" cy="812800"/>
            </a:xfrm>
            <a:custGeom>
              <a:avLst/>
              <a:gdLst/>
              <a:ahLst/>
              <a:cxnLst/>
              <a:rect r="r" b="b" t="t" l="l"/>
              <a:pathLst>
                <a:path h="812800" w="209587">
                  <a:moveTo>
                    <a:pt x="0" y="0"/>
                  </a:moveTo>
                  <a:lnTo>
                    <a:pt x="209587" y="0"/>
                  </a:lnTo>
                  <a:lnTo>
                    <a:pt x="209587" y="812800"/>
                  </a:lnTo>
                  <a:lnTo>
                    <a:pt x="0" y="812800"/>
                  </a:lnTo>
                  <a:close/>
                </a:path>
              </a:pathLst>
            </a:custGeom>
            <a:solidFill>
              <a:srgbClr val="FFFFFF"/>
            </a:solidFill>
          </p:spPr>
        </p:sp>
        <p:sp>
          <p:nvSpPr>
            <p:cNvPr name="TextBox 5" id="5"/>
            <p:cNvSpPr txBox="true"/>
            <p:nvPr/>
          </p:nvSpPr>
          <p:spPr>
            <a:xfrm>
              <a:off x="0" y="47625"/>
              <a:ext cx="209587" cy="765175"/>
            </a:xfrm>
            <a:prstGeom prst="rect">
              <a:avLst/>
            </a:prstGeom>
          </p:spPr>
          <p:txBody>
            <a:bodyPr anchor="ctr" rtlCol="false" tIns="50800" lIns="50800" bIns="50800" rIns="50800"/>
            <a:lstStyle/>
            <a:p>
              <a:pPr algn="ctr">
                <a:lnSpc>
                  <a:spcPts val="2600"/>
                </a:lnSpc>
              </a:pPr>
            </a:p>
          </p:txBody>
        </p:sp>
      </p:grpSp>
      <p:grpSp>
        <p:nvGrpSpPr>
          <p:cNvPr name="Group 6" id="6"/>
          <p:cNvGrpSpPr/>
          <p:nvPr/>
        </p:nvGrpSpPr>
        <p:grpSpPr>
          <a:xfrm rot="0">
            <a:off x="9676526" y="4148138"/>
            <a:ext cx="6539064" cy="3755359"/>
            <a:chOff x="0" y="0"/>
            <a:chExt cx="8718752" cy="5007146"/>
          </a:xfrm>
        </p:grpSpPr>
        <p:pic>
          <p:nvPicPr>
            <p:cNvPr name="Picture 7" id="7"/>
            <p:cNvPicPr>
              <a:picLocks noChangeAspect="true"/>
            </p:cNvPicPr>
            <p:nvPr/>
          </p:nvPicPr>
          <p:blipFill>
            <a:blip r:embed="rId4"/>
            <a:srcRect l="3847" t="0" r="3847" b="6252"/>
            <a:stretch>
              <a:fillRect/>
            </a:stretch>
          </p:blipFill>
          <p:spPr>
            <a:xfrm flipH="false" flipV="false">
              <a:off x="0" y="0"/>
              <a:ext cx="8718752" cy="5007146"/>
            </a:xfrm>
            <a:prstGeom prst="rect">
              <a:avLst/>
            </a:prstGeom>
          </p:spPr>
        </p:pic>
      </p:grpSp>
      <p:grpSp>
        <p:nvGrpSpPr>
          <p:cNvPr name="Group 8" id="8"/>
          <p:cNvGrpSpPr/>
          <p:nvPr/>
        </p:nvGrpSpPr>
        <p:grpSpPr>
          <a:xfrm rot="0">
            <a:off x="1881661" y="6529070"/>
            <a:ext cx="8793190" cy="2729230"/>
            <a:chOff x="0" y="0"/>
            <a:chExt cx="11724253" cy="3638973"/>
          </a:xfrm>
        </p:grpSpPr>
        <p:sp>
          <p:nvSpPr>
            <p:cNvPr name="TextBox 9" id="9"/>
            <p:cNvSpPr txBox="true"/>
            <p:nvPr/>
          </p:nvSpPr>
          <p:spPr>
            <a:xfrm rot="0">
              <a:off x="6512004" y="47625"/>
              <a:ext cx="5212249" cy="395182"/>
            </a:xfrm>
            <a:prstGeom prst="rect">
              <a:avLst/>
            </a:prstGeom>
          </p:spPr>
          <p:txBody>
            <a:bodyPr anchor="t" rtlCol="false" tIns="0" lIns="0" bIns="0" rIns="0">
              <a:spAutoFit/>
            </a:bodyPr>
            <a:lstStyle/>
            <a:p>
              <a:pPr algn="l">
                <a:lnSpc>
                  <a:spcPts val="2199"/>
                </a:lnSpc>
              </a:pPr>
              <a:r>
                <a:rPr lang="en-US" b="true" sz="2199" spc="-57">
                  <a:solidFill>
                    <a:srgbClr val="1F233F"/>
                  </a:solidFill>
                  <a:latin typeface="TT Fors Bold"/>
                  <a:ea typeface="TT Fors Bold"/>
                  <a:cs typeface="TT Fors Bold"/>
                  <a:sym typeface="TT Fors Bold"/>
                </a:rPr>
                <a:t>Email :</a:t>
              </a:r>
            </a:p>
          </p:txBody>
        </p:sp>
        <p:sp>
          <p:nvSpPr>
            <p:cNvPr name="TextBox 10" id="10"/>
            <p:cNvSpPr txBox="true"/>
            <p:nvPr/>
          </p:nvSpPr>
          <p:spPr>
            <a:xfrm rot="0">
              <a:off x="6512004" y="541232"/>
              <a:ext cx="5212249" cy="395182"/>
            </a:xfrm>
            <a:prstGeom prst="rect">
              <a:avLst/>
            </a:prstGeom>
          </p:spPr>
          <p:txBody>
            <a:bodyPr anchor="t" rtlCol="false" tIns="0" lIns="0" bIns="0" rIns="0">
              <a:spAutoFit/>
            </a:bodyPr>
            <a:lstStyle/>
            <a:p>
              <a:pPr algn="l">
                <a:lnSpc>
                  <a:spcPts val="2199"/>
                </a:lnSpc>
              </a:pPr>
              <a:r>
                <a:rPr lang="en-US" sz="2199" spc="-101">
                  <a:solidFill>
                    <a:srgbClr val="1F233F"/>
                  </a:solidFill>
                  <a:latin typeface="TT Fors"/>
                  <a:ea typeface="TT Fors"/>
                  <a:cs typeface="TT Fors"/>
                  <a:sym typeface="TT Fors"/>
                </a:rPr>
                <a:t>info@transcon.cz</a:t>
              </a:r>
            </a:p>
          </p:txBody>
        </p:sp>
        <p:sp>
          <p:nvSpPr>
            <p:cNvPr name="TextBox 11" id="11"/>
            <p:cNvSpPr txBox="true"/>
            <p:nvPr/>
          </p:nvSpPr>
          <p:spPr>
            <a:xfrm rot="0">
              <a:off x="0" y="47625"/>
              <a:ext cx="5212249" cy="395182"/>
            </a:xfrm>
            <a:prstGeom prst="rect">
              <a:avLst/>
            </a:prstGeom>
          </p:spPr>
          <p:txBody>
            <a:bodyPr anchor="t" rtlCol="false" tIns="0" lIns="0" bIns="0" rIns="0">
              <a:spAutoFit/>
            </a:bodyPr>
            <a:lstStyle/>
            <a:p>
              <a:pPr algn="l">
                <a:lnSpc>
                  <a:spcPts val="2199"/>
                </a:lnSpc>
              </a:pPr>
              <a:r>
                <a:rPr lang="en-US" b="true" sz="2199" spc="-57">
                  <a:solidFill>
                    <a:srgbClr val="1F233F"/>
                  </a:solidFill>
                  <a:latin typeface="TT Fors Bold"/>
                  <a:ea typeface="TT Fors Bold"/>
                  <a:cs typeface="TT Fors Bold"/>
                  <a:sym typeface="TT Fors Bold"/>
                </a:rPr>
                <a:t>Phone :</a:t>
              </a:r>
            </a:p>
          </p:txBody>
        </p:sp>
        <p:sp>
          <p:nvSpPr>
            <p:cNvPr name="TextBox 12" id="12"/>
            <p:cNvSpPr txBox="true"/>
            <p:nvPr/>
          </p:nvSpPr>
          <p:spPr>
            <a:xfrm rot="0">
              <a:off x="0" y="541232"/>
              <a:ext cx="5212249" cy="395182"/>
            </a:xfrm>
            <a:prstGeom prst="rect">
              <a:avLst/>
            </a:prstGeom>
          </p:spPr>
          <p:txBody>
            <a:bodyPr anchor="t" rtlCol="false" tIns="0" lIns="0" bIns="0" rIns="0">
              <a:spAutoFit/>
            </a:bodyPr>
            <a:lstStyle/>
            <a:p>
              <a:pPr algn="l">
                <a:lnSpc>
                  <a:spcPts val="2199"/>
                </a:lnSpc>
              </a:pPr>
              <a:r>
                <a:rPr lang="en-US" sz="2199" spc="-101">
                  <a:solidFill>
                    <a:srgbClr val="1F233F"/>
                  </a:solidFill>
                  <a:latin typeface="TT Fors"/>
                  <a:ea typeface="TT Fors"/>
                  <a:cs typeface="TT Fors"/>
                  <a:sym typeface="TT Fors"/>
                </a:rPr>
                <a:t>+420 602 531 928</a:t>
              </a:r>
            </a:p>
          </p:txBody>
        </p:sp>
        <p:sp>
          <p:nvSpPr>
            <p:cNvPr name="TextBox 13" id="13"/>
            <p:cNvSpPr txBox="true"/>
            <p:nvPr/>
          </p:nvSpPr>
          <p:spPr>
            <a:xfrm rot="0">
              <a:off x="6512004" y="2381885"/>
              <a:ext cx="5212249" cy="395182"/>
            </a:xfrm>
            <a:prstGeom prst="rect">
              <a:avLst/>
            </a:prstGeom>
          </p:spPr>
          <p:txBody>
            <a:bodyPr anchor="t" rtlCol="false" tIns="0" lIns="0" bIns="0" rIns="0">
              <a:spAutoFit/>
            </a:bodyPr>
            <a:lstStyle/>
            <a:p>
              <a:pPr algn="l">
                <a:lnSpc>
                  <a:spcPts val="2199"/>
                </a:lnSpc>
              </a:pPr>
              <a:r>
                <a:rPr lang="en-US" b="true" sz="2199" spc="-57">
                  <a:solidFill>
                    <a:srgbClr val="1F233F"/>
                  </a:solidFill>
                  <a:latin typeface="TT Fors Bold"/>
                  <a:ea typeface="TT Fors Bold"/>
                  <a:cs typeface="TT Fors Bold"/>
                  <a:sym typeface="TT Fors Bold"/>
                </a:rPr>
                <a:t>Social Media</a:t>
              </a:r>
            </a:p>
          </p:txBody>
        </p:sp>
        <p:sp>
          <p:nvSpPr>
            <p:cNvPr name="TextBox 14" id="14"/>
            <p:cNvSpPr txBox="true"/>
            <p:nvPr/>
          </p:nvSpPr>
          <p:spPr>
            <a:xfrm rot="0">
              <a:off x="6512004" y="2875492"/>
              <a:ext cx="5212249" cy="395182"/>
            </a:xfrm>
            <a:prstGeom prst="rect">
              <a:avLst/>
            </a:prstGeom>
          </p:spPr>
          <p:txBody>
            <a:bodyPr anchor="t" rtlCol="false" tIns="0" lIns="0" bIns="0" rIns="0">
              <a:spAutoFit/>
            </a:bodyPr>
            <a:lstStyle/>
            <a:p>
              <a:pPr algn="l">
                <a:lnSpc>
                  <a:spcPts val="2199"/>
                </a:lnSpc>
              </a:pPr>
              <a:r>
                <a:rPr lang="en-US" sz="2199" spc="-101">
                  <a:solidFill>
                    <a:srgbClr val="1F233F"/>
                  </a:solidFill>
                  <a:latin typeface="TT Fors"/>
                  <a:ea typeface="TT Fors"/>
                  <a:cs typeface="TT Fors"/>
                  <a:sym typeface="TT Fors"/>
                </a:rPr>
                <a:t>linkedin.com</a:t>
              </a:r>
            </a:p>
          </p:txBody>
        </p:sp>
        <p:sp>
          <p:nvSpPr>
            <p:cNvPr name="TextBox 15" id="15"/>
            <p:cNvSpPr txBox="true"/>
            <p:nvPr/>
          </p:nvSpPr>
          <p:spPr>
            <a:xfrm rot="0">
              <a:off x="0" y="2381885"/>
              <a:ext cx="5212249" cy="395182"/>
            </a:xfrm>
            <a:prstGeom prst="rect">
              <a:avLst/>
            </a:prstGeom>
          </p:spPr>
          <p:txBody>
            <a:bodyPr anchor="t" rtlCol="false" tIns="0" lIns="0" bIns="0" rIns="0">
              <a:spAutoFit/>
            </a:bodyPr>
            <a:lstStyle/>
            <a:p>
              <a:pPr algn="l">
                <a:lnSpc>
                  <a:spcPts val="2199"/>
                </a:lnSpc>
              </a:pPr>
              <a:r>
                <a:rPr lang="en-US" b="true" sz="2199" spc="-57">
                  <a:solidFill>
                    <a:srgbClr val="1F233F"/>
                  </a:solidFill>
                  <a:latin typeface="TT Fors Bold"/>
                  <a:ea typeface="TT Fors Bold"/>
                  <a:cs typeface="TT Fors Bold"/>
                  <a:sym typeface="TT Fors Bold"/>
                </a:rPr>
                <a:t>Address :</a:t>
              </a:r>
            </a:p>
          </p:txBody>
        </p:sp>
        <p:sp>
          <p:nvSpPr>
            <p:cNvPr name="TextBox 16" id="16"/>
            <p:cNvSpPr txBox="true"/>
            <p:nvPr/>
          </p:nvSpPr>
          <p:spPr>
            <a:xfrm rot="0">
              <a:off x="0" y="2875492"/>
              <a:ext cx="5212249" cy="763482"/>
            </a:xfrm>
            <a:prstGeom prst="rect">
              <a:avLst/>
            </a:prstGeom>
          </p:spPr>
          <p:txBody>
            <a:bodyPr anchor="t" rtlCol="false" tIns="0" lIns="0" bIns="0" rIns="0">
              <a:spAutoFit/>
            </a:bodyPr>
            <a:lstStyle/>
            <a:p>
              <a:pPr algn="l">
                <a:lnSpc>
                  <a:spcPts val="2199"/>
                </a:lnSpc>
              </a:pPr>
              <a:r>
                <a:rPr lang="en-US" sz="2199" spc="-101">
                  <a:solidFill>
                    <a:srgbClr val="1F233F"/>
                  </a:solidFill>
                  <a:latin typeface="TT Fors"/>
                  <a:ea typeface="TT Fors"/>
                  <a:cs typeface="TT Fors"/>
                  <a:sym typeface="TT Fors"/>
                </a:rPr>
                <a:t>Kvapilova 2133, Frydek-Mistek</a:t>
              </a:r>
            </a:p>
            <a:p>
              <a:pPr algn="l">
                <a:lnSpc>
                  <a:spcPts val="2199"/>
                </a:lnSpc>
              </a:pPr>
              <a:r>
                <a:rPr lang="en-US" sz="2199" spc="-101">
                  <a:solidFill>
                    <a:srgbClr val="1F233F"/>
                  </a:solidFill>
                  <a:latin typeface="TT Fors"/>
                  <a:ea typeface="TT Fors"/>
                  <a:cs typeface="TT Fors"/>
                  <a:sym typeface="TT Fors"/>
                </a:rPr>
                <a:t>738 01, Czech Republic </a:t>
              </a:r>
            </a:p>
          </p:txBody>
        </p:sp>
      </p:grpSp>
      <p:sp>
        <p:nvSpPr>
          <p:cNvPr name="Freeform 17" id="17"/>
          <p:cNvSpPr/>
          <p:nvPr/>
        </p:nvSpPr>
        <p:spPr>
          <a:xfrm flipH="false" flipV="false" rot="0">
            <a:off x="9546232" y="4031591"/>
            <a:ext cx="6843481" cy="5226709"/>
          </a:xfrm>
          <a:custGeom>
            <a:avLst/>
            <a:gdLst/>
            <a:ahLst/>
            <a:cxnLst/>
            <a:rect r="r" b="b" t="t" l="l"/>
            <a:pathLst>
              <a:path h="5226709" w="6843481">
                <a:moveTo>
                  <a:pt x="0" y="0"/>
                </a:moveTo>
                <a:lnTo>
                  <a:pt x="6843482" y="0"/>
                </a:lnTo>
                <a:lnTo>
                  <a:pt x="6843482" y="5226709"/>
                </a:lnTo>
                <a:lnTo>
                  <a:pt x="0" y="5226709"/>
                </a:lnTo>
                <a:lnTo>
                  <a:pt x="0" y="0"/>
                </a:lnTo>
                <a:close/>
              </a:path>
            </a:pathLst>
          </a:custGeom>
          <a:blipFill>
            <a:blip r:embed="rId5"/>
            <a:stretch>
              <a:fillRect l="0" t="0" r="0" b="0"/>
            </a:stretch>
          </a:blipFill>
        </p:spPr>
      </p:sp>
      <p:sp>
        <p:nvSpPr>
          <p:cNvPr name="Freeform 18" id="18"/>
          <p:cNvSpPr/>
          <p:nvPr/>
        </p:nvSpPr>
        <p:spPr>
          <a:xfrm flipH="false" flipV="false" rot="0">
            <a:off x="1881661" y="5824220"/>
            <a:ext cx="556379" cy="556379"/>
          </a:xfrm>
          <a:custGeom>
            <a:avLst/>
            <a:gdLst/>
            <a:ahLst/>
            <a:cxnLst/>
            <a:rect r="r" b="b" t="t" l="l"/>
            <a:pathLst>
              <a:path h="556379" w="556379">
                <a:moveTo>
                  <a:pt x="0" y="0"/>
                </a:moveTo>
                <a:lnTo>
                  <a:pt x="556380" y="0"/>
                </a:lnTo>
                <a:lnTo>
                  <a:pt x="556380" y="556379"/>
                </a:lnTo>
                <a:lnTo>
                  <a:pt x="0" y="556379"/>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19" id="19"/>
          <p:cNvSpPr/>
          <p:nvPr/>
        </p:nvSpPr>
        <p:spPr>
          <a:xfrm flipH="false" flipV="false" rot="0">
            <a:off x="6758288" y="5835702"/>
            <a:ext cx="558088" cy="558088"/>
          </a:xfrm>
          <a:custGeom>
            <a:avLst/>
            <a:gdLst/>
            <a:ahLst/>
            <a:cxnLst/>
            <a:rect r="r" b="b" t="t" l="l"/>
            <a:pathLst>
              <a:path h="558088" w="558088">
                <a:moveTo>
                  <a:pt x="0" y="0"/>
                </a:moveTo>
                <a:lnTo>
                  <a:pt x="558088" y="0"/>
                </a:lnTo>
                <a:lnTo>
                  <a:pt x="558088" y="558088"/>
                </a:lnTo>
                <a:lnTo>
                  <a:pt x="0" y="558088"/>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grpSp>
        <p:nvGrpSpPr>
          <p:cNvPr name="Group 20" id="20"/>
          <p:cNvGrpSpPr/>
          <p:nvPr/>
        </p:nvGrpSpPr>
        <p:grpSpPr>
          <a:xfrm rot="0">
            <a:off x="1872136" y="7620545"/>
            <a:ext cx="565904" cy="565904"/>
            <a:chOff x="0" y="0"/>
            <a:chExt cx="754539" cy="754539"/>
          </a:xfrm>
        </p:grpSpPr>
        <p:sp>
          <p:nvSpPr>
            <p:cNvPr name="Freeform 21" id="21"/>
            <p:cNvSpPr/>
            <p:nvPr/>
          </p:nvSpPr>
          <p:spPr>
            <a:xfrm flipH="false" flipV="false" rot="0">
              <a:off x="0" y="0"/>
              <a:ext cx="754539" cy="754539"/>
            </a:xfrm>
            <a:custGeom>
              <a:avLst/>
              <a:gdLst/>
              <a:ahLst/>
              <a:cxnLst/>
              <a:rect r="r" b="b" t="t" l="l"/>
              <a:pathLst>
                <a:path h="754539" w="754539">
                  <a:moveTo>
                    <a:pt x="0" y="0"/>
                  </a:moveTo>
                  <a:lnTo>
                    <a:pt x="754539" y="0"/>
                  </a:lnTo>
                  <a:lnTo>
                    <a:pt x="754539" y="754539"/>
                  </a:lnTo>
                  <a:lnTo>
                    <a:pt x="0" y="754539"/>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22" id="22"/>
            <p:cNvSpPr/>
            <p:nvPr/>
          </p:nvSpPr>
          <p:spPr>
            <a:xfrm flipH="false" flipV="false" rot="0">
              <a:off x="191463" y="83547"/>
              <a:ext cx="371614" cy="564607"/>
            </a:xfrm>
            <a:custGeom>
              <a:avLst/>
              <a:gdLst/>
              <a:ahLst/>
              <a:cxnLst/>
              <a:rect r="r" b="b" t="t" l="l"/>
              <a:pathLst>
                <a:path h="564607" w="371614">
                  <a:moveTo>
                    <a:pt x="0" y="0"/>
                  </a:moveTo>
                  <a:lnTo>
                    <a:pt x="371614" y="0"/>
                  </a:lnTo>
                  <a:lnTo>
                    <a:pt x="371614" y="564606"/>
                  </a:lnTo>
                  <a:lnTo>
                    <a:pt x="0" y="564606"/>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grpSp>
      <p:sp>
        <p:nvSpPr>
          <p:cNvPr name="Freeform 23" id="23"/>
          <p:cNvSpPr/>
          <p:nvPr/>
        </p:nvSpPr>
        <p:spPr>
          <a:xfrm flipH="false" flipV="false" rot="0">
            <a:off x="6758288" y="7610733"/>
            <a:ext cx="558088" cy="558088"/>
          </a:xfrm>
          <a:custGeom>
            <a:avLst/>
            <a:gdLst/>
            <a:ahLst/>
            <a:cxnLst/>
            <a:rect r="r" b="b" t="t" l="l"/>
            <a:pathLst>
              <a:path h="558088" w="558088">
                <a:moveTo>
                  <a:pt x="0" y="0"/>
                </a:moveTo>
                <a:lnTo>
                  <a:pt x="558088" y="0"/>
                </a:lnTo>
                <a:lnTo>
                  <a:pt x="558088" y="558087"/>
                </a:lnTo>
                <a:lnTo>
                  <a:pt x="0" y="558087"/>
                </a:lnTo>
                <a:lnTo>
                  <a:pt x="0" y="0"/>
                </a:lnTo>
                <a:close/>
              </a:path>
            </a:pathLst>
          </a:custGeom>
          <a:blipFill>
            <a:blip r:embed="rId14">
              <a:extLst>
                <a:ext uri="{96DAC541-7B7A-43D3-8B79-37D633B846F1}">
                  <asvg:svgBlip xmlns:asvg="http://schemas.microsoft.com/office/drawing/2016/SVG/main" r:embed="rId15"/>
                </a:ext>
              </a:extLst>
            </a:blip>
            <a:stretch>
              <a:fillRect l="0" t="0" r="0" b="0"/>
            </a:stretch>
          </a:blipFill>
        </p:spPr>
      </p:sp>
      <p:sp>
        <p:nvSpPr>
          <p:cNvPr name="TextBox 24" id="24"/>
          <p:cNvSpPr txBox="true"/>
          <p:nvPr/>
        </p:nvSpPr>
        <p:spPr>
          <a:xfrm rot="0">
            <a:off x="1872136" y="2782887"/>
            <a:ext cx="7664571" cy="1365251"/>
          </a:xfrm>
          <a:prstGeom prst="rect">
            <a:avLst/>
          </a:prstGeom>
        </p:spPr>
        <p:txBody>
          <a:bodyPr anchor="t" rtlCol="false" tIns="0" lIns="0" bIns="0" rIns="0">
            <a:spAutoFit/>
          </a:bodyPr>
          <a:lstStyle/>
          <a:p>
            <a:pPr algn="l">
              <a:lnSpc>
                <a:spcPts val="8000"/>
              </a:lnSpc>
            </a:pPr>
            <a:r>
              <a:rPr lang="en-US" b="true" sz="8000" spc="-576">
                <a:solidFill>
                  <a:srgbClr val="1F233F"/>
                </a:solidFill>
                <a:latin typeface="Mont Bold"/>
                <a:ea typeface="Mont Bold"/>
                <a:cs typeface="Mont Bold"/>
                <a:sym typeface="Mont Bold"/>
              </a:rPr>
              <a:t>Contact Us</a:t>
            </a:r>
          </a:p>
        </p:txBody>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5400000">
            <a:off x="12284854" y="382337"/>
            <a:ext cx="8712413" cy="12336161"/>
          </a:xfrm>
          <a:custGeom>
            <a:avLst/>
            <a:gdLst/>
            <a:ahLst/>
            <a:cxnLst/>
            <a:rect r="r" b="b" t="t" l="l"/>
            <a:pathLst>
              <a:path h="12336161" w="8712413">
                <a:moveTo>
                  <a:pt x="0" y="0"/>
                </a:moveTo>
                <a:lnTo>
                  <a:pt x="8712413" y="0"/>
                </a:lnTo>
                <a:lnTo>
                  <a:pt x="8712413" y="12336161"/>
                </a:lnTo>
                <a:lnTo>
                  <a:pt x="0" y="12336161"/>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3" id="3"/>
          <p:cNvSpPr txBox="true"/>
          <p:nvPr/>
        </p:nvSpPr>
        <p:spPr>
          <a:xfrm rot="0">
            <a:off x="1028700" y="2831322"/>
            <a:ext cx="8835649" cy="1561465"/>
          </a:xfrm>
          <a:prstGeom prst="rect">
            <a:avLst/>
          </a:prstGeom>
        </p:spPr>
        <p:txBody>
          <a:bodyPr anchor="t" rtlCol="false" tIns="0" lIns="0" bIns="0" rIns="0">
            <a:spAutoFit/>
          </a:bodyPr>
          <a:lstStyle/>
          <a:p>
            <a:pPr algn="l">
              <a:lnSpc>
                <a:spcPts val="2480"/>
              </a:lnSpc>
            </a:pPr>
            <a:r>
              <a:rPr lang="en-US" sz="2000" spc="-52">
                <a:solidFill>
                  <a:srgbClr val="1F233F"/>
                </a:solidFill>
                <a:latin typeface="Montserrat"/>
                <a:ea typeface="Montserrat"/>
                <a:cs typeface="Montserrat"/>
                <a:sym typeface="Montserrat"/>
              </a:rPr>
              <a:t>Ou</a:t>
            </a:r>
            <a:r>
              <a:rPr lang="en-US" sz="2000" spc="-52">
                <a:solidFill>
                  <a:srgbClr val="1F233F"/>
                </a:solidFill>
                <a:latin typeface="Montserrat"/>
                <a:ea typeface="Montserrat"/>
                <a:cs typeface="Montserrat"/>
                <a:sym typeface="Montserrat"/>
              </a:rPr>
              <a:t>r key projects include the reconstruction of five regional airports in Senegal (PRAS program), the development of the MoLiS mobile lighting system with VUT, and the modernization of two regional airports in Mongolia, showcasing our global expertise in airport technologies.</a:t>
            </a:r>
          </a:p>
          <a:p>
            <a:pPr algn="l">
              <a:lnSpc>
                <a:spcPts val="2480"/>
              </a:lnSpc>
            </a:pPr>
          </a:p>
        </p:txBody>
      </p:sp>
      <p:grpSp>
        <p:nvGrpSpPr>
          <p:cNvPr name="Group 4" id="4"/>
          <p:cNvGrpSpPr/>
          <p:nvPr/>
        </p:nvGrpSpPr>
        <p:grpSpPr>
          <a:xfrm rot="0">
            <a:off x="12739929" y="316773"/>
            <a:ext cx="7242866" cy="7242866"/>
            <a:chOff x="0" y="0"/>
            <a:chExt cx="812800" cy="812800"/>
          </a:xfrm>
        </p:grpSpPr>
        <p:sp>
          <p:nvSpPr>
            <p:cNvPr name="Freeform 5" id="5"/>
            <p:cNvSpPr/>
            <p:nvPr/>
          </p:nvSpPr>
          <p:spPr>
            <a:xfrm flipH="false" flipV="false" rot="0">
              <a:off x="0" y="0"/>
              <a:ext cx="812800" cy="812800"/>
            </a:xfrm>
            <a:custGeom>
              <a:avLst/>
              <a:gdLst/>
              <a:ahLst/>
              <a:cxnLst/>
              <a:rect r="r" b="b" t="t" l="l"/>
              <a:pathLst>
                <a:path h="812800" w="812800">
                  <a:moveTo>
                    <a:pt x="406400" y="0"/>
                  </a:moveTo>
                  <a:lnTo>
                    <a:pt x="812800" y="406400"/>
                  </a:lnTo>
                  <a:lnTo>
                    <a:pt x="406400" y="812800"/>
                  </a:lnTo>
                  <a:lnTo>
                    <a:pt x="0" y="406400"/>
                  </a:lnTo>
                  <a:lnTo>
                    <a:pt x="406400" y="0"/>
                  </a:lnTo>
                  <a:close/>
                </a:path>
              </a:pathLst>
            </a:custGeom>
            <a:blipFill>
              <a:blip r:embed="rId4"/>
              <a:stretch>
                <a:fillRect l="-11830" t="0" r="-21664" b="0"/>
              </a:stretch>
            </a:blipFill>
            <a:ln w="171450" cap="sq">
              <a:solidFill>
                <a:srgbClr val="1B5690"/>
              </a:solidFill>
              <a:prstDash val="solid"/>
              <a:miter/>
            </a:ln>
          </p:spPr>
        </p:sp>
      </p:grpSp>
      <p:sp>
        <p:nvSpPr>
          <p:cNvPr name="Freeform 6" id="6"/>
          <p:cNvSpPr/>
          <p:nvPr/>
        </p:nvSpPr>
        <p:spPr>
          <a:xfrm flipH="false" flipV="false" rot="-5400000">
            <a:off x="1226767" y="5135761"/>
            <a:ext cx="8712413" cy="12336161"/>
          </a:xfrm>
          <a:custGeom>
            <a:avLst/>
            <a:gdLst/>
            <a:ahLst/>
            <a:cxnLst/>
            <a:rect r="r" b="b" t="t" l="l"/>
            <a:pathLst>
              <a:path h="12336161" w="8712413">
                <a:moveTo>
                  <a:pt x="0" y="0"/>
                </a:moveTo>
                <a:lnTo>
                  <a:pt x="8712414" y="0"/>
                </a:lnTo>
                <a:lnTo>
                  <a:pt x="8712414" y="12336161"/>
                </a:lnTo>
                <a:lnTo>
                  <a:pt x="0" y="12336161"/>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7" id="7"/>
          <p:cNvGrpSpPr/>
          <p:nvPr/>
        </p:nvGrpSpPr>
        <p:grpSpPr>
          <a:xfrm rot="0">
            <a:off x="8519941" y="4507668"/>
            <a:ext cx="7353006" cy="7353006"/>
            <a:chOff x="0" y="0"/>
            <a:chExt cx="812800" cy="812800"/>
          </a:xfrm>
        </p:grpSpPr>
        <p:sp>
          <p:nvSpPr>
            <p:cNvPr name="Freeform 8" id="8"/>
            <p:cNvSpPr/>
            <p:nvPr/>
          </p:nvSpPr>
          <p:spPr>
            <a:xfrm flipH="false" flipV="false" rot="0">
              <a:off x="0" y="0"/>
              <a:ext cx="812800" cy="812800"/>
            </a:xfrm>
            <a:custGeom>
              <a:avLst/>
              <a:gdLst/>
              <a:ahLst/>
              <a:cxnLst/>
              <a:rect r="r" b="b" t="t" l="l"/>
              <a:pathLst>
                <a:path h="812800" w="812800">
                  <a:moveTo>
                    <a:pt x="406400" y="0"/>
                  </a:moveTo>
                  <a:lnTo>
                    <a:pt x="812800" y="406400"/>
                  </a:lnTo>
                  <a:lnTo>
                    <a:pt x="406400" y="812800"/>
                  </a:lnTo>
                  <a:lnTo>
                    <a:pt x="0" y="406400"/>
                  </a:lnTo>
                  <a:lnTo>
                    <a:pt x="406400" y="0"/>
                  </a:lnTo>
                  <a:close/>
                </a:path>
              </a:pathLst>
            </a:custGeom>
            <a:blipFill>
              <a:blip r:embed="rId5"/>
              <a:stretch>
                <a:fillRect l="-31620" t="0" r="-46372" b="0"/>
              </a:stretch>
            </a:blipFill>
            <a:ln w="171450" cap="sq">
              <a:solidFill>
                <a:srgbClr val="1B5690"/>
              </a:solidFill>
              <a:prstDash val="solid"/>
              <a:miter/>
            </a:ln>
          </p:spPr>
        </p:sp>
      </p:grpSp>
      <p:grpSp>
        <p:nvGrpSpPr>
          <p:cNvPr name="Group 9" id="9"/>
          <p:cNvGrpSpPr/>
          <p:nvPr/>
        </p:nvGrpSpPr>
        <p:grpSpPr>
          <a:xfrm rot="0">
            <a:off x="1937912" y="5847911"/>
            <a:ext cx="5946088" cy="5946088"/>
            <a:chOff x="0" y="0"/>
            <a:chExt cx="812800" cy="812800"/>
          </a:xfrm>
        </p:grpSpPr>
        <p:sp>
          <p:nvSpPr>
            <p:cNvPr name="Freeform 10" id="10"/>
            <p:cNvSpPr/>
            <p:nvPr/>
          </p:nvSpPr>
          <p:spPr>
            <a:xfrm flipH="false" flipV="false" rot="0">
              <a:off x="0" y="0"/>
              <a:ext cx="812800" cy="812800"/>
            </a:xfrm>
            <a:custGeom>
              <a:avLst/>
              <a:gdLst/>
              <a:ahLst/>
              <a:cxnLst/>
              <a:rect r="r" b="b" t="t" l="l"/>
              <a:pathLst>
                <a:path h="812800" w="812800">
                  <a:moveTo>
                    <a:pt x="406400" y="0"/>
                  </a:moveTo>
                  <a:lnTo>
                    <a:pt x="812800" y="406400"/>
                  </a:lnTo>
                  <a:lnTo>
                    <a:pt x="406400" y="812800"/>
                  </a:lnTo>
                  <a:lnTo>
                    <a:pt x="0" y="406400"/>
                  </a:lnTo>
                  <a:lnTo>
                    <a:pt x="406400" y="0"/>
                  </a:lnTo>
                  <a:close/>
                </a:path>
              </a:pathLst>
            </a:custGeom>
            <a:blipFill>
              <a:blip r:embed="rId6"/>
              <a:stretch>
                <a:fillRect l="-25136" t="0" r="-25136" b="0"/>
              </a:stretch>
            </a:blipFill>
            <a:ln w="171450" cap="sq">
              <a:solidFill>
                <a:srgbClr val="1B5690"/>
              </a:solidFill>
              <a:prstDash val="solid"/>
              <a:miter/>
            </a:ln>
          </p:spPr>
        </p:sp>
      </p:grpSp>
      <p:sp>
        <p:nvSpPr>
          <p:cNvPr name="TextBox 11" id="11"/>
          <p:cNvSpPr txBox="true"/>
          <p:nvPr/>
        </p:nvSpPr>
        <p:spPr>
          <a:xfrm rot="0">
            <a:off x="1028700" y="876300"/>
            <a:ext cx="6515604" cy="1365251"/>
          </a:xfrm>
          <a:prstGeom prst="rect">
            <a:avLst/>
          </a:prstGeom>
        </p:spPr>
        <p:txBody>
          <a:bodyPr anchor="t" rtlCol="false" tIns="0" lIns="0" bIns="0" rIns="0">
            <a:spAutoFit/>
          </a:bodyPr>
          <a:lstStyle/>
          <a:p>
            <a:pPr algn="l">
              <a:lnSpc>
                <a:spcPts val="8000"/>
              </a:lnSpc>
            </a:pPr>
            <a:r>
              <a:rPr lang="en-US" b="true" sz="8000" spc="-576">
                <a:solidFill>
                  <a:srgbClr val="1F233F"/>
                </a:solidFill>
                <a:latin typeface="Mont Bold"/>
                <a:ea typeface="Mont Bold"/>
                <a:cs typeface="Mont Bold"/>
                <a:sym typeface="Mont Bold"/>
              </a:rPr>
              <a:t>Our projects</a:t>
            </a:r>
          </a:p>
        </p:txBody>
      </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5400000">
            <a:off x="12284854" y="382337"/>
            <a:ext cx="8712413" cy="12336161"/>
          </a:xfrm>
          <a:custGeom>
            <a:avLst/>
            <a:gdLst/>
            <a:ahLst/>
            <a:cxnLst/>
            <a:rect r="r" b="b" t="t" l="l"/>
            <a:pathLst>
              <a:path h="12336161" w="8712413">
                <a:moveTo>
                  <a:pt x="0" y="0"/>
                </a:moveTo>
                <a:lnTo>
                  <a:pt x="8712413" y="0"/>
                </a:lnTo>
                <a:lnTo>
                  <a:pt x="8712413" y="12336161"/>
                </a:lnTo>
                <a:lnTo>
                  <a:pt x="0" y="12336161"/>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3" id="3"/>
          <p:cNvGrpSpPr/>
          <p:nvPr/>
        </p:nvGrpSpPr>
        <p:grpSpPr>
          <a:xfrm rot="0">
            <a:off x="12739929" y="316773"/>
            <a:ext cx="7242866" cy="7242866"/>
            <a:chOff x="0" y="0"/>
            <a:chExt cx="812800" cy="812800"/>
          </a:xfrm>
        </p:grpSpPr>
        <p:sp>
          <p:nvSpPr>
            <p:cNvPr name="Freeform 4" id="4"/>
            <p:cNvSpPr/>
            <p:nvPr/>
          </p:nvSpPr>
          <p:spPr>
            <a:xfrm flipH="false" flipV="false" rot="0">
              <a:off x="0" y="0"/>
              <a:ext cx="812800" cy="812800"/>
            </a:xfrm>
            <a:custGeom>
              <a:avLst/>
              <a:gdLst/>
              <a:ahLst/>
              <a:cxnLst/>
              <a:rect r="r" b="b" t="t" l="l"/>
              <a:pathLst>
                <a:path h="812800" w="812800">
                  <a:moveTo>
                    <a:pt x="406400" y="0"/>
                  </a:moveTo>
                  <a:lnTo>
                    <a:pt x="812800" y="406400"/>
                  </a:lnTo>
                  <a:lnTo>
                    <a:pt x="406400" y="812800"/>
                  </a:lnTo>
                  <a:lnTo>
                    <a:pt x="0" y="406400"/>
                  </a:lnTo>
                  <a:lnTo>
                    <a:pt x="406400" y="0"/>
                  </a:lnTo>
                  <a:close/>
                </a:path>
              </a:pathLst>
            </a:custGeom>
            <a:blipFill>
              <a:blip r:embed="rId4"/>
              <a:stretch>
                <a:fillRect l="-22963" t="0" r="-48342" b="0"/>
              </a:stretch>
            </a:blipFill>
            <a:ln w="171450" cap="sq">
              <a:solidFill>
                <a:srgbClr val="1B5690"/>
              </a:solidFill>
              <a:prstDash val="solid"/>
              <a:miter/>
            </a:ln>
          </p:spPr>
        </p:sp>
      </p:grpSp>
      <p:sp>
        <p:nvSpPr>
          <p:cNvPr name="Freeform 5" id="5"/>
          <p:cNvSpPr/>
          <p:nvPr/>
        </p:nvSpPr>
        <p:spPr>
          <a:xfrm flipH="false" flipV="false" rot="-5400000">
            <a:off x="1226767" y="5135761"/>
            <a:ext cx="8712413" cy="12336161"/>
          </a:xfrm>
          <a:custGeom>
            <a:avLst/>
            <a:gdLst/>
            <a:ahLst/>
            <a:cxnLst/>
            <a:rect r="r" b="b" t="t" l="l"/>
            <a:pathLst>
              <a:path h="12336161" w="8712413">
                <a:moveTo>
                  <a:pt x="0" y="0"/>
                </a:moveTo>
                <a:lnTo>
                  <a:pt x="8712414" y="0"/>
                </a:lnTo>
                <a:lnTo>
                  <a:pt x="8712414" y="12336161"/>
                </a:lnTo>
                <a:lnTo>
                  <a:pt x="0" y="12336161"/>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6" id="6"/>
          <p:cNvGrpSpPr/>
          <p:nvPr/>
        </p:nvGrpSpPr>
        <p:grpSpPr>
          <a:xfrm rot="0">
            <a:off x="8519941" y="4507668"/>
            <a:ext cx="7353006" cy="7353006"/>
            <a:chOff x="0" y="0"/>
            <a:chExt cx="812800" cy="812800"/>
          </a:xfrm>
        </p:grpSpPr>
        <p:sp>
          <p:nvSpPr>
            <p:cNvPr name="Freeform 7" id="7"/>
            <p:cNvSpPr/>
            <p:nvPr/>
          </p:nvSpPr>
          <p:spPr>
            <a:xfrm flipH="false" flipV="false" rot="0">
              <a:off x="0" y="0"/>
              <a:ext cx="812800" cy="812800"/>
            </a:xfrm>
            <a:custGeom>
              <a:avLst/>
              <a:gdLst/>
              <a:ahLst/>
              <a:cxnLst/>
              <a:rect r="r" b="b" t="t" l="l"/>
              <a:pathLst>
                <a:path h="812800" w="812800">
                  <a:moveTo>
                    <a:pt x="406400" y="0"/>
                  </a:moveTo>
                  <a:lnTo>
                    <a:pt x="812800" y="406400"/>
                  </a:lnTo>
                  <a:lnTo>
                    <a:pt x="406400" y="812800"/>
                  </a:lnTo>
                  <a:lnTo>
                    <a:pt x="0" y="406400"/>
                  </a:lnTo>
                  <a:lnTo>
                    <a:pt x="406400" y="0"/>
                  </a:lnTo>
                  <a:close/>
                </a:path>
              </a:pathLst>
            </a:custGeom>
            <a:blipFill>
              <a:blip r:embed="rId5"/>
              <a:stretch>
                <a:fillRect l="-56046" t="0" r="-15259" b="0"/>
              </a:stretch>
            </a:blipFill>
            <a:ln w="171450" cap="sq">
              <a:solidFill>
                <a:srgbClr val="1B5690"/>
              </a:solidFill>
              <a:prstDash val="solid"/>
              <a:miter/>
            </a:ln>
          </p:spPr>
        </p:sp>
      </p:grpSp>
      <p:grpSp>
        <p:nvGrpSpPr>
          <p:cNvPr name="Group 8" id="8"/>
          <p:cNvGrpSpPr/>
          <p:nvPr/>
        </p:nvGrpSpPr>
        <p:grpSpPr>
          <a:xfrm rot="0">
            <a:off x="1937912" y="5847911"/>
            <a:ext cx="5946088" cy="5946088"/>
            <a:chOff x="0" y="0"/>
            <a:chExt cx="812800" cy="812800"/>
          </a:xfrm>
        </p:grpSpPr>
        <p:sp>
          <p:nvSpPr>
            <p:cNvPr name="Freeform 9" id="9"/>
            <p:cNvSpPr/>
            <p:nvPr/>
          </p:nvSpPr>
          <p:spPr>
            <a:xfrm flipH="false" flipV="false" rot="0">
              <a:off x="0" y="0"/>
              <a:ext cx="812800" cy="812800"/>
            </a:xfrm>
            <a:custGeom>
              <a:avLst/>
              <a:gdLst/>
              <a:ahLst/>
              <a:cxnLst/>
              <a:rect r="r" b="b" t="t" l="l"/>
              <a:pathLst>
                <a:path h="812800" w="812800">
                  <a:moveTo>
                    <a:pt x="406400" y="0"/>
                  </a:moveTo>
                  <a:lnTo>
                    <a:pt x="812800" y="406400"/>
                  </a:lnTo>
                  <a:lnTo>
                    <a:pt x="406400" y="812800"/>
                  </a:lnTo>
                  <a:lnTo>
                    <a:pt x="0" y="406400"/>
                  </a:lnTo>
                  <a:lnTo>
                    <a:pt x="406400" y="0"/>
                  </a:lnTo>
                  <a:close/>
                </a:path>
              </a:pathLst>
            </a:custGeom>
            <a:blipFill>
              <a:blip r:embed="rId6"/>
              <a:stretch>
                <a:fillRect l="-78303" t="0" r="-78303" b="0"/>
              </a:stretch>
            </a:blipFill>
            <a:ln w="171450" cap="sq">
              <a:solidFill>
                <a:srgbClr val="1B5690"/>
              </a:solidFill>
              <a:prstDash val="solid"/>
              <a:miter/>
            </a:ln>
          </p:spPr>
        </p:sp>
      </p:grpSp>
      <p:sp>
        <p:nvSpPr>
          <p:cNvPr name="TextBox 10" id="10"/>
          <p:cNvSpPr txBox="true"/>
          <p:nvPr/>
        </p:nvSpPr>
        <p:spPr>
          <a:xfrm rot="0">
            <a:off x="1028700" y="2831322"/>
            <a:ext cx="8835649" cy="1561465"/>
          </a:xfrm>
          <a:prstGeom prst="rect">
            <a:avLst/>
          </a:prstGeom>
        </p:spPr>
        <p:txBody>
          <a:bodyPr anchor="t" rtlCol="false" tIns="0" lIns="0" bIns="0" rIns="0">
            <a:spAutoFit/>
          </a:bodyPr>
          <a:lstStyle/>
          <a:p>
            <a:pPr algn="l">
              <a:lnSpc>
                <a:spcPts val="2480"/>
              </a:lnSpc>
            </a:pPr>
            <a:r>
              <a:rPr lang="en-US" sz="2000" spc="-52">
                <a:solidFill>
                  <a:srgbClr val="1F233F"/>
                </a:solidFill>
                <a:latin typeface="Montserrat"/>
                <a:ea typeface="Montserrat"/>
                <a:cs typeface="Montserrat"/>
                <a:sym typeface="Montserrat"/>
              </a:rPr>
              <a:t>Ou</a:t>
            </a:r>
            <a:r>
              <a:rPr lang="en-US" sz="2000" spc="-52">
                <a:solidFill>
                  <a:srgbClr val="1F233F"/>
                </a:solidFill>
                <a:latin typeface="Montserrat"/>
                <a:ea typeface="Montserrat"/>
                <a:cs typeface="Montserrat"/>
                <a:sym typeface="Montserrat"/>
              </a:rPr>
              <a:t>r key projects include the reconstruction of five regional airports in Senegal (PRAS program), the development of the MoLiS mobile lighting system with VUT, and the modernization of two regional airports in Mongolia, showcasing our global expertise in airport technologies.</a:t>
            </a:r>
          </a:p>
          <a:p>
            <a:pPr algn="l">
              <a:lnSpc>
                <a:spcPts val="2480"/>
              </a:lnSpc>
            </a:pPr>
          </a:p>
        </p:txBody>
      </p:sp>
      <p:sp>
        <p:nvSpPr>
          <p:cNvPr name="TextBox 11" id="11"/>
          <p:cNvSpPr txBox="true"/>
          <p:nvPr/>
        </p:nvSpPr>
        <p:spPr>
          <a:xfrm rot="0">
            <a:off x="1028700" y="876300"/>
            <a:ext cx="6515604" cy="1365251"/>
          </a:xfrm>
          <a:prstGeom prst="rect">
            <a:avLst/>
          </a:prstGeom>
        </p:spPr>
        <p:txBody>
          <a:bodyPr anchor="t" rtlCol="false" tIns="0" lIns="0" bIns="0" rIns="0">
            <a:spAutoFit/>
          </a:bodyPr>
          <a:lstStyle/>
          <a:p>
            <a:pPr algn="l">
              <a:lnSpc>
                <a:spcPts val="8000"/>
              </a:lnSpc>
            </a:pPr>
            <a:r>
              <a:rPr lang="en-US" b="true" sz="8000" spc="-576">
                <a:solidFill>
                  <a:srgbClr val="1F233F"/>
                </a:solidFill>
                <a:latin typeface="Mont Bold"/>
                <a:ea typeface="Mont Bold"/>
                <a:cs typeface="Mont Bold"/>
                <a:sym typeface="Mont Bold"/>
              </a:rPr>
              <a:t>Our projects</a:t>
            </a:r>
          </a:p>
        </p:txBody>
      </p:sp>
      <p:grpSp>
        <p:nvGrpSpPr>
          <p:cNvPr name="Group 12" id="12"/>
          <p:cNvGrpSpPr/>
          <p:nvPr/>
        </p:nvGrpSpPr>
        <p:grpSpPr>
          <a:xfrm rot="0">
            <a:off x="1937912" y="5847911"/>
            <a:ext cx="5946088" cy="5946088"/>
            <a:chOff x="0" y="0"/>
            <a:chExt cx="812800" cy="812800"/>
          </a:xfrm>
        </p:grpSpPr>
        <p:sp>
          <p:nvSpPr>
            <p:cNvPr name="Freeform 13" id="13"/>
            <p:cNvSpPr/>
            <p:nvPr/>
          </p:nvSpPr>
          <p:spPr>
            <a:xfrm flipH="false" flipV="false" rot="0">
              <a:off x="0" y="0"/>
              <a:ext cx="812800" cy="812800"/>
            </a:xfrm>
            <a:custGeom>
              <a:avLst/>
              <a:gdLst/>
              <a:ahLst/>
              <a:cxnLst/>
              <a:rect r="r" b="b" t="t" l="l"/>
              <a:pathLst>
                <a:path h="812800" w="812800">
                  <a:moveTo>
                    <a:pt x="406400" y="0"/>
                  </a:moveTo>
                  <a:lnTo>
                    <a:pt x="812800" y="406400"/>
                  </a:lnTo>
                  <a:lnTo>
                    <a:pt x="406400" y="812800"/>
                  </a:lnTo>
                  <a:lnTo>
                    <a:pt x="0" y="406400"/>
                  </a:lnTo>
                  <a:lnTo>
                    <a:pt x="406400" y="0"/>
                  </a:lnTo>
                  <a:close/>
                </a:path>
              </a:pathLst>
            </a:custGeom>
            <a:blipFill>
              <a:blip r:embed="rId7"/>
              <a:stretch>
                <a:fillRect l="0" t="-36930" r="-4079" b="-10987"/>
              </a:stretch>
            </a:blipFill>
            <a:ln w="171450" cap="sq">
              <a:solidFill>
                <a:srgbClr val="08377C"/>
              </a:solidFill>
              <a:prstDash val="solid"/>
              <a:miter/>
            </a:ln>
          </p:spPr>
        </p:sp>
      </p:gr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9449223" y="-1430895"/>
            <a:ext cx="14229698" cy="12450986"/>
            <a:chOff x="0" y="0"/>
            <a:chExt cx="812800" cy="711200"/>
          </a:xfrm>
        </p:grpSpPr>
        <p:sp>
          <p:nvSpPr>
            <p:cNvPr name="Freeform 3" id="3"/>
            <p:cNvSpPr/>
            <p:nvPr/>
          </p:nvSpPr>
          <p:spPr>
            <a:xfrm flipH="false" flipV="false" rot="0">
              <a:off x="0" y="0"/>
              <a:ext cx="812800" cy="711200"/>
            </a:xfrm>
            <a:custGeom>
              <a:avLst/>
              <a:gdLst/>
              <a:ahLst/>
              <a:cxnLst/>
              <a:rect r="r" b="b" t="t" l="l"/>
              <a:pathLst>
                <a:path h="711200" w="812800">
                  <a:moveTo>
                    <a:pt x="406400" y="0"/>
                  </a:moveTo>
                  <a:lnTo>
                    <a:pt x="812800" y="711200"/>
                  </a:lnTo>
                  <a:lnTo>
                    <a:pt x="0" y="711200"/>
                  </a:lnTo>
                  <a:lnTo>
                    <a:pt x="406400" y="0"/>
                  </a:lnTo>
                  <a:close/>
                </a:path>
              </a:pathLst>
            </a:custGeom>
            <a:solidFill>
              <a:srgbClr val="0D3864"/>
            </a:solidFill>
          </p:spPr>
        </p:sp>
        <p:sp>
          <p:nvSpPr>
            <p:cNvPr name="TextBox 4" id="4"/>
            <p:cNvSpPr txBox="true"/>
            <p:nvPr/>
          </p:nvSpPr>
          <p:spPr>
            <a:xfrm>
              <a:off x="127000" y="292100"/>
              <a:ext cx="558800" cy="368300"/>
            </a:xfrm>
            <a:prstGeom prst="rect">
              <a:avLst/>
            </a:prstGeom>
          </p:spPr>
          <p:txBody>
            <a:bodyPr anchor="ctr" rtlCol="false" tIns="50800" lIns="50800" bIns="50800" rIns="50800"/>
            <a:lstStyle/>
            <a:p>
              <a:pPr algn="ctr">
                <a:lnSpc>
                  <a:spcPts val="2659"/>
                </a:lnSpc>
              </a:pPr>
            </a:p>
          </p:txBody>
        </p:sp>
      </p:grpSp>
      <p:grpSp>
        <p:nvGrpSpPr>
          <p:cNvPr name="Group 5" id="5"/>
          <p:cNvGrpSpPr/>
          <p:nvPr/>
        </p:nvGrpSpPr>
        <p:grpSpPr>
          <a:xfrm rot="0">
            <a:off x="9952336" y="-891495"/>
            <a:ext cx="13223473" cy="11372186"/>
            <a:chOff x="0" y="0"/>
            <a:chExt cx="6350000" cy="5461000"/>
          </a:xfrm>
        </p:grpSpPr>
        <p:sp>
          <p:nvSpPr>
            <p:cNvPr name="Freeform 6" id="6"/>
            <p:cNvSpPr/>
            <p:nvPr/>
          </p:nvSpPr>
          <p:spPr>
            <a:xfrm flipH="false" flipV="false" rot="0">
              <a:off x="59563" y="32385"/>
              <a:ext cx="6230874" cy="5396230"/>
            </a:xfrm>
            <a:custGeom>
              <a:avLst/>
              <a:gdLst/>
              <a:ahLst/>
              <a:cxnLst/>
              <a:rect r="r" b="b" t="t" l="l"/>
              <a:pathLst>
                <a:path h="5396230" w="6230874">
                  <a:moveTo>
                    <a:pt x="3115437" y="0"/>
                  </a:moveTo>
                  <a:lnTo>
                    <a:pt x="0" y="5396230"/>
                  </a:lnTo>
                  <a:lnTo>
                    <a:pt x="6230874" y="5396230"/>
                  </a:lnTo>
                  <a:close/>
                </a:path>
              </a:pathLst>
            </a:custGeom>
            <a:blipFill>
              <a:blip r:embed="rId2"/>
              <a:stretch>
                <a:fillRect l="-46087" t="0" r="0" b="-26511"/>
              </a:stretch>
            </a:blipFill>
          </p:spPr>
        </p:sp>
      </p:grpSp>
      <p:sp>
        <p:nvSpPr>
          <p:cNvPr name="AutoShape 7" id="7"/>
          <p:cNvSpPr/>
          <p:nvPr/>
        </p:nvSpPr>
        <p:spPr>
          <a:xfrm flipV="true">
            <a:off x="8399618" y="10317077"/>
            <a:ext cx="1793564" cy="0"/>
          </a:xfrm>
          <a:prstGeom prst="line">
            <a:avLst/>
          </a:prstGeom>
          <a:ln cap="flat" w="76200">
            <a:solidFill>
              <a:srgbClr val="EEF5FF"/>
            </a:solidFill>
            <a:prstDash val="solid"/>
            <a:headEnd type="none" len="sm" w="sm"/>
            <a:tailEnd type="none" len="sm" w="sm"/>
          </a:ln>
        </p:spPr>
      </p:sp>
      <p:sp>
        <p:nvSpPr>
          <p:cNvPr name="AutoShape 8" id="8"/>
          <p:cNvSpPr/>
          <p:nvPr/>
        </p:nvSpPr>
        <p:spPr>
          <a:xfrm>
            <a:off x="10676168" y="10298027"/>
            <a:ext cx="7830907" cy="0"/>
          </a:xfrm>
          <a:prstGeom prst="line">
            <a:avLst/>
          </a:prstGeom>
          <a:ln cap="flat" w="76200">
            <a:solidFill>
              <a:srgbClr val="EEF5FF"/>
            </a:solidFill>
            <a:prstDash val="solid"/>
            <a:headEnd type="none" len="sm" w="sm"/>
            <a:tailEnd type="none" len="sm" w="sm"/>
          </a:ln>
        </p:spPr>
      </p:sp>
      <p:grpSp>
        <p:nvGrpSpPr>
          <p:cNvPr name="Group 9" id="9"/>
          <p:cNvGrpSpPr/>
          <p:nvPr/>
        </p:nvGrpSpPr>
        <p:grpSpPr>
          <a:xfrm rot="0">
            <a:off x="0" y="2175376"/>
            <a:ext cx="7913843" cy="9127196"/>
            <a:chOff x="0" y="0"/>
            <a:chExt cx="2084304" cy="2403871"/>
          </a:xfrm>
        </p:grpSpPr>
        <p:sp>
          <p:nvSpPr>
            <p:cNvPr name="Freeform 10" id="10"/>
            <p:cNvSpPr/>
            <p:nvPr/>
          </p:nvSpPr>
          <p:spPr>
            <a:xfrm flipH="false" flipV="false" rot="0">
              <a:off x="0" y="0"/>
              <a:ext cx="2084304" cy="2403871"/>
            </a:xfrm>
            <a:custGeom>
              <a:avLst/>
              <a:gdLst/>
              <a:ahLst/>
              <a:cxnLst/>
              <a:rect r="r" b="b" t="t" l="l"/>
              <a:pathLst>
                <a:path h="2403871" w="2084304">
                  <a:moveTo>
                    <a:pt x="0" y="0"/>
                  </a:moveTo>
                  <a:lnTo>
                    <a:pt x="2084304" y="0"/>
                  </a:lnTo>
                  <a:lnTo>
                    <a:pt x="2084304" y="2403871"/>
                  </a:lnTo>
                  <a:lnTo>
                    <a:pt x="0" y="2403871"/>
                  </a:lnTo>
                  <a:close/>
                </a:path>
              </a:pathLst>
            </a:custGeom>
            <a:solidFill>
              <a:srgbClr val="0262A1"/>
            </a:solidFill>
          </p:spPr>
        </p:sp>
        <p:sp>
          <p:nvSpPr>
            <p:cNvPr name="TextBox 11" id="11"/>
            <p:cNvSpPr txBox="true"/>
            <p:nvPr/>
          </p:nvSpPr>
          <p:spPr>
            <a:xfrm>
              <a:off x="0" y="-38100"/>
              <a:ext cx="2084304" cy="2441971"/>
            </a:xfrm>
            <a:prstGeom prst="rect">
              <a:avLst/>
            </a:prstGeom>
          </p:spPr>
          <p:txBody>
            <a:bodyPr anchor="ctr" rtlCol="false" tIns="50800" lIns="50800" bIns="50800" rIns="50800"/>
            <a:lstStyle/>
            <a:p>
              <a:pPr algn="ctr">
                <a:lnSpc>
                  <a:spcPts val="2800"/>
                </a:lnSpc>
              </a:pPr>
            </a:p>
          </p:txBody>
        </p:sp>
      </p:grpSp>
      <p:sp>
        <p:nvSpPr>
          <p:cNvPr name="Freeform 12" id="12"/>
          <p:cNvSpPr/>
          <p:nvPr/>
        </p:nvSpPr>
        <p:spPr>
          <a:xfrm flipH="false" flipV="false" rot="0">
            <a:off x="0" y="2405559"/>
            <a:ext cx="3483799" cy="2322035"/>
          </a:xfrm>
          <a:custGeom>
            <a:avLst/>
            <a:gdLst/>
            <a:ahLst/>
            <a:cxnLst/>
            <a:rect r="r" b="b" t="t" l="l"/>
            <a:pathLst>
              <a:path h="2322035" w="3483799">
                <a:moveTo>
                  <a:pt x="0" y="0"/>
                </a:moveTo>
                <a:lnTo>
                  <a:pt x="3483799" y="0"/>
                </a:lnTo>
                <a:lnTo>
                  <a:pt x="3483799" y="2322036"/>
                </a:lnTo>
                <a:lnTo>
                  <a:pt x="0" y="2322036"/>
                </a:lnTo>
                <a:lnTo>
                  <a:pt x="0" y="0"/>
                </a:lnTo>
                <a:close/>
              </a:path>
            </a:pathLst>
          </a:custGeom>
          <a:blipFill>
            <a:blip r:embed="rId3"/>
            <a:stretch>
              <a:fillRect l="0" t="0" r="0" b="-12524"/>
            </a:stretch>
          </a:blipFill>
        </p:spPr>
      </p:sp>
      <p:sp>
        <p:nvSpPr>
          <p:cNvPr name="Freeform 13" id="13"/>
          <p:cNvSpPr/>
          <p:nvPr/>
        </p:nvSpPr>
        <p:spPr>
          <a:xfrm flipH="false" flipV="false" rot="0">
            <a:off x="0" y="7719504"/>
            <a:ext cx="3483799" cy="2276773"/>
          </a:xfrm>
          <a:custGeom>
            <a:avLst/>
            <a:gdLst/>
            <a:ahLst/>
            <a:cxnLst/>
            <a:rect r="r" b="b" t="t" l="l"/>
            <a:pathLst>
              <a:path h="2276773" w="3483799">
                <a:moveTo>
                  <a:pt x="0" y="0"/>
                </a:moveTo>
                <a:lnTo>
                  <a:pt x="3483799" y="0"/>
                </a:lnTo>
                <a:lnTo>
                  <a:pt x="3483799" y="2276773"/>
                </a:lnTo>
                <a:lnTo>
                  <a:pt x="0" y="2276773"/>
                </a:lnTo>
                <a:lnTo>
                  <a:pt x="0" y="0"/>
                </a:lnTo>
                <a:close/>
              </a:path>
            </a:pathLst>
          </a:custGeom>
          <a:blipFill>
            <a:blip r:embed="rId4"/>
            <a:stretch>
              <a:fillRect l="-7650" t="-19184" r="-12776" b="-18851"/>
            </a:stretch>
          </a:blipFill>
        </p:spPr>
      </p:sp>
      <p:sp>
        <p:nvSpPr>
          <p:cNvPr name="Freeform 14" id="14"/>
          <p:cNvSpPr/>
          <p:nvPr/>
        </p:nvSpPr>
        <p:spPr>
          <a:xfrm flipH="false" flipV="false" rot="0">
            <a:off x="3861672" y="2405559"/>
            <a:ext cx="3483799" cy="2322035"/>
          </a:xfrm>
          <a:custGeom>
            <a:avLst/>
            <a:gdLst/>
            <a:ahLst/>
            <a:cxnLst/>
            <a:rect r="r" b="b" t="t" l="l"/>
            <a:pathLst>
              <a:path h="2322035" w="3483799">
                <a:moveTo>
                  <a:pt x="0" y="0"/>
                </a:moveTo>
                <a:lnTo>
                  <a:pt x="3483798" y="0"/>
                </a:lnTo>
                <a:lnTo>
                  <a:pt x="3483798" y="2322036"/>
                </a:lnTo>
                <a:lnTo>
                  <a:pt x="0" y="2322036"/>
                </a:lnTo>
                <a:lnTo>
                  <a:pt x="0" y="0"/>
                </a:lnTo>
                <a:close/>
              </a:path>
            </a:pathLst>
          </a:custGeom>
          <a:blipFill>
            <a:blip r:embed="rId5"/>
            <a:stretch>
              <a:fillRect l="0" t="-30154" r="0" b="-95303"/>
            </a:stretch>
          </a:blipFill>
        </p:spPr>
      </p:sp>
      <p:sp>
        <p:nvSpPr>
          <p:cNvPr name="Freeform 15" id="15"/>
          <p:cNvSpPr/>
          <p:nvPr/>
        </p:nvSpPr>
        <p:spPr>
          <a:xfrm flipH="false" flipV="false" rot="0">
            <a:off x="3861672" y="7727020"/>
            <a:ext cx="3483799" cy="2269257"/>
          </a:xfrm>
          <a:custGeom>
            <a:avLst/>
            <a:gdLst/>
            <a:ahLst/>
            <a:cxnLst/>
            <a:rect r="r" b="b" t="t" l="l"/>
            <a:pathLst>
              <a:path h="2269257" w="3483799">
                <a:moveTo>
                  <a:pt x="0" y="0"/>
                </a:moveTo>
                <a:lnTo>
                  <a:pt x="3483798" y="0"/>
                </a:lnTo>
                <a:lnTo>
                  <a:pt x="3483798" y="2269257"/>
                </a:lnTo>
                <a:lnTo>
                  <a:pt x="0" y="2269257"/>
                </a:lnTo>
                <a:lnTo>
                  <a:pt x="0" y="0"/>
                </a:lnTo>
                <a:close/>
              </a:path>
            </a:pathLst>
          </a:custGeom>
          <a:blipFill>
            <a:blip r:embed="rId6"/>
            <a:stretch>
              <a:fillRect l="-16979" t="0" r="-16979" b="0"/>
            </a:stretch>
          </a:blipFill>
        </p:spPr>
      </p:sp>
      <p:sp>
        <p:nvSpPr>
          <p:cNvPr name="Freeform 16" id="16"/>
          <p:cNvSpPr/>
          <p:nvPr/>
        </p:nvSpPr>
        <p:spPr>
          <a:xfrm flipH="false" flipV="false" rot="0">
            <a:off x="3878712" y="5027242"/>
            <a:ext cx="3476283" cy="2396346"/>
          </a:xfrm>
          <a:custGeom>
            <a:avLst/>
            <a:gdLst/>
            <a:ahLst/>
            <a:cxnLst/>
            <a:rect r="r" b="b" t="t" l="l"/>
            <a:pathLst>
              <a:path h="2396346" w="3476283">
                <a:moveTo>
                  <a:pt x="0" y="0"/>
                </a:moveTo>
                <a:lnTo>
                  <a:pt x="3476283" y="0"/>
                </a:lnTo>
                <a:lnTo>
                  <a:pt x="3476283" y="2396346"/>
                </a:lnTo>
                <a:lnTo>
                  <a:pt x="0" y="2396346"/>
                </a:lnTo>
                <a:lnTo>
                  <a:pt x="0" y="0"/>
                </a:lnTo>
                <a:close/>
              </a:path>
            </a:pathLst>
          </a:custGeom>
          <a:blipFill>
            <a:blip r:embed="rId7"/>
            <a:stretch>
              <a:fillRect l="0" t="0" r="-3368" b="0"/>
            </a:stretch>
          </a:blipFill>
        </p:spPr>
      </p:sp>
      <p:sp>
        <p:nvSpPr>
          <p:cNvPr name="Freeform 17" id="17"/>
          <p:cNvSpPr/>
          <p:nvPr/>
        </p:nvSpPr>
        <p:spPr>
          <a:xfrm flipH="false" flipV="false" rot="0">
            <a:off x="35" y="5027242"/>
            <a:ext cx="3483763" cy="2396346"/>
          </a:xfrm>
          <a:custGeom>
            <a:avLst/>
            <a:gdLst/>
            <a:ahLst/>
            <a:cxnLst/>
            <a:rect r="r" b="b" t="t" l="l"/>
            <a:pathLst>
              <a:path h="2396346" w="3483763">
                <a:moveTo>
                  <a:pt x="0" y="0"/>
                </a:moveTo>
                <a:lnTo>
                  <a:pt x="3483764" y="0"/>
                </a:lnTo>
                <a:lnTo>
                  <a:pt x="3483764" y="2396346"/>
                </a:lnTo>
                <a:lnTo>
                  <a:pt x="0" y="2396346"/>
                </a:lnTo>
                <a:lnTo>
                  <a:pt x="0" y="0"/>
                </a:lnTo>
                <a:close/>
              </a:path>
            </a:pathLst>
          </a:custGeom>
          <a:blipFill>
            <a:blip r:embed="rId8"/>
            <a:stretch>
              <a:fillRect l="-23918" t="0" r="-23920" b="-5582"/>
            </a:stretch>
          </a:blipFill>
        </p:spPr>
      </p:sp>
      <p:grpSp>
        <p:nvGrpSpPr>
          <p:cNvPr name="Group 18" id="18"/>
          <p:cNvGrpSpPr/>
          <p:nvPr/>
        </p:nvGrpSpPr>
        <p:grpSpPr>
          <a:xfrm rot="-10800000">
            <a:off x="17487900" y="-383127"/>
            <a:ext cx="5384962" cy="4711841"/>
            <a:chOff x="0" y="0"/>
            <a:chExt cx="812800" cy="711200"/>
          </a:xfrm>
        </p:grpSpPr>
        <p:sp>
          <p:nvSpPr>
            <p:cNvPr name="Freeform 19" id="19"/>
            <p:cNvSpPr/>
            <p:nvPr/>
          </p:nvSpPr>
          <p:spPr>
            <a:xfrm flipH="false" flipV="false" rot="0">
              <a:off x="0" y="0"/>
              <a:ext cx="812800" cy="711200"/>
            </a:xfrm>
            <a:custGeom>
              <a:avLst/>
              <a:gdLst/>
              <a:ahLst/>
              <a:cxnLst/>
              <a:rect r="r" b="b" t="t" l="l"/>
              <a:pathLst>
                <a:path h="711200" w="812800">
                  <a:moveTo>
                    <a:pt x="406400" y="0"/>
                  </a:moveTo>
                  <a:lnTo>
                    <a:pt x="812800" y="711200"/>
                  </a:lnTo>
                  <a:lnTo>
                    <a:pt x="0" y="711200"/>
                  </a:lnTo>
                  <a:lnTo>
                    <a:pt x="406400" y="0"/>
                  </a:lnTo>
                  <a:close/>
                </a:path>
              </a:pathLst>
            </a:custGeom>
            <a:solidFill>
              <a:srgbClr val="0D3864"/>
            </a:solidFill>
          </p:spPr>
        </p:sp>
        <p:sp>
          <p:nvSpPr>
            <p:cNvPr name="TextBox 20" id="20"/>
            <p:cNvSpPr txBox="true"/>
            <p:nvPr/>
          </p:nvSpPr>
          <p:spPr>
            <a:xfrm>
              <a:off x="127000" y="292100"/>
              <a:ext cx="558800" cy="368300"/>
            </a:xfrm>
            <a:prstGeom prst="rect">
              <a:avLst/>
            </a:prstGeom>
          </p:spPr>
          <p:txBody>
            <a:bodyPr anchor="ctr" rtlCol="false" tIns="50800" lIns="50800" bIns="50800" rIns="50800"/>
            <a:lstStyle/>
            <a:p>
              <a:pPr algn="ctr">
                <a:lnSpc>
                  <a:spcPts val="2659"/>
                </a:lnSpc>
              </a:pPr>
            </a:p>
          </p:txBody>
        </p:sp>
      </p:grpSp>
      <p:sp>
        <p:nvSpPr>
          <p:cNvPr name="TextBox 21" id="21"/>
          <p:cNvSpPr txBox="true"/>
          <p:nvPr/>
        </p:nvSpPr>
        <p:spPr>
          <a:xfrm rot="0">
            <a:off x="394923" y="981075"/>
            <a:ext cx="13977294" cy="847725"/>
          </a:xfrm>
          <a:prstGeom prst="rect">
            <a:avLst/>
          </a:prstGeom>
        </p:spPr>
        <p:txBody>
          <a:bodyPr anchor="t" rtlCol="false" tIns="0" lIns="0" bIns="0" rIns="0">
            <a:spAutoFit/>
          </a:bodyPr>
          <a:lstStyle/>
          <a:p>
            <a:pPr algn="l">
              <a:lnSpc>
                <a:spcPts val="6360"/>
              </a:lnSpc>
            </a:pPr>
            <a:r>
              <a:rPr lang="en-US" b="true" sz="5300">
                <a:solidFill>
                  <a:srgbClr val="000000"/>
                </a:solidFill>
                <a:latin typeface="Poppins Bold"/>
                <a:ea typeface="Poppins Bold"/>
                <a:cs typeface="Poppins Bold"/>
                <a:sym typeface="Poppins Bold"/>
              </a:rPr>
              <a:t>COMPLEX MODULAR AIRPORT IN SENEGAL</a:t>
            </a:r>
          </a:p>
        </p:txBody>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true" flipV="false" rot="0">
            <a:off x="8776552" y="0"/>
            <a:ext cx="11422862" cy="16173963"/>
          </a:xfrm>
          <a:custGeom>
            <a:avLst/>
            <a:gdLst/>
            <a:ahLst/>
            <a:cxnLst/>
            <a:rect r="r" b="b" t="t" l="l"/>
            <a:pathLst>
              <a:path h="16173963" w="11422862">
                <a:moveTo>
                  <a:pt x="11422861" y="0"/>
                </a:moveTo>
                <a:lnTo>
                  <a:pt x="0" y="0"/>
                </a:lnTo>
                <a:lnTo>
                  <a:pt x="0" y="16173963"/>
                </a:lnTo>
                <a:lnTo>
                  <a:pt x="11422861" y="16173963"/>
                </a:lnTo>
                <a:lnTo>
                  <a:pt x="11422861"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3" id="3"/>
          <p:cNvGrpSpPr/>
          <p:nvPr/>
        </p:nvGrpSpPr>
        <p:grpSpPr>
          <a:xfrm rot="0">
            <a:off x="11063076" y="-1586543"/>
            <a:ext cx="9299048" cy="9299048"/>
            <a:chOff x="0" y="0"/>
            <a:chExt cx="812800" cy="812800"/>
          </a:xfrm>
        </p:grpSpPr>
        <p:sp>
          <p:nvSpPr>
            <p:cNvPr name="Freeform 4" id="4"/>
            <p:cNvSpPr/>
            <p:nvPr/>
          </p:nvSpPr>
          <p:spPr>
            <a:xfrm flipH="false" flipV="false" rot="0">
              <a:off x="0" y="0"/>
              <a:ext cx="812800" cy="812800"/>
            </a:xfrm>
            <a:custGeom>
              <a:avLst/>
              <a:gdLst/>
              <a:ahLst/>
              <a:cxnLst/>
              <a:rect r="r" b="b" t="t" l="l"/>
              <a:pathLst>
                <a:path h="812800" w="812800">
                  <a:moveTo>
                    <a:pt x="406400" y="0"/>
                  </a:moveTo>
                  <a:lnTo>
                    <a:pt x="812800" y="406400"/>
                  </a:lnTo>
                  <a:lnTo>
                    <a:pt x="406400" y="812800"/>
                  </a:lnTo>
                  <a:lnTo>
                    <a:pt x="0" y="406400"/>
                  </a:lnTo>
                  <a:lnTo>
                    <a:pt x="406400" y="0"/>
                  </a:lnTo>
                  <a:close/>
                </a:path>
              </a:pathLst>
            </a:custGeom>
            <a:blipFill>
              <a:blip r:embed="rId4"/>
              <a:stretch>
                <a:fillRect l="-38888" t="0" r="-38888" b="0"/>
              </a:stretch>
            </a:blipFill>
            <a:ln w="171450" cap="sq">
              <a:solidFill>
                <a:srgbClr val="08377C"/>
              </a:solidFill>
              <a:prstDash val="solid"/>
              <a:miter/>
            </a:ln>
          </p:spPr>
        </p:sp>
      </p:grpSp>
      <p:sp>
        <p:nvSpPr>
          <p:cNvPr name="TextBox 5" id="5"/>
          <p:cNvSpPr txBox="true"/>
          <p:nvPr/>
        </p:nvSpPr>
        <p:spPr>
          <a:xfrm rot="0">
            <a:off x="1028700" y="2831322"/>
            <a:ext cx="7932504" cy="3761740"/>
          </a:xfrm>
          <a:prstGeom prst="rect">
            <a:avLst/>
          </a:prstGeom>
        </p:spPr>
        <p:txBody>
          <a:bodyPr anchor="t" rtlCol="false" tIns="0" lIns="0" bIns="0" rIns="0">
            <a:spAutoFit/>
          </a:bodyPr>
          <a:lstStyle/>
          <a:p>
            <a:pPr algn="l">
              <a:lnSpc>
                <a:spcPts val="2480"/>
              </a:lnSpc>
            </a:pPr>
            <a:r>
              <a:rPr lang="en-US" sz="2000" spc="-52">
                <a:solidFill>
                  <a:srgbClr val="1F233F"/>
                </a:solidFill>
                <a:latin typeface="Montserrat"/>
                <a:ea typeface="Montserrat"/>
                <a:cs typeface="Montserrat"/>
                <a:sym typeface="Montserrat"/>
              </a:rPr>
              <a:t>TRANSCON is wo</a:t>
            </a:r>
            <a:r>
              <a:rPr lang="en-US" sz="2000" spc="-52">
                <a:solidFill>
                  <a:srgbClr val="1F233F"/>
                </a:solidFill>
                <a:latin typeface="Montserrat"/>
                <a:ea typeface="Montserrat"/>
                <a:cs typeface="Montserrat"/>
                <a:sym typeface="Montserrat"/>
              </a:rPr>
              <a:t>rld’s only company which successfully managed to design, manufacture and install comprehensive modular solutions for regional airports of virtually any type, category and size.</a:t>
            </a:r>
          </a:p>
          <a:p>
            <a:pPr algn="l">
              <a:lnSpc>
                <a:spcPts val="2480"/>
              </a:lnSpc>
            </a:pPr>
          </a:p>
          <a:p>
            <a:pPr algn="l">
              <a:lnSpc>
                <a:spcPts val="2480"/>
              </a:lnSpc>
            </a:pPr>
            <a:r>
              <a:rPr lang="en-US" b="true" sz="2000" spc="-52">
                <a:solidFill>
                  <a:srgbClr val="1F233F"/>
                </a:solidFill>
                <a:latin typeface="Montserrat Bold"/>
                <a:ea typeface="Montserrat Bold"/>
                <a:cs typeface="Montserrat Bold"/>
                <a:sym typeface="Montserrat Bold"/>
              </a:rPr>
              <a:t>Main segments and technologies</a:t>
            </a:r>
            <a:r>
              <a:rPr lang="en-US" sz="2000" spc="-52">
                <a:solidFill>
                  <a:srgbClr val="1F233F"/>
                </a:solidFill>
                <a:latin typeface="Montserrat"/>
                <a:ea typeface="Montserrat"/>
                <a:cs typeface="Montserrat"/>
                <a:sym typeface="Montserrat"/>
              </a:rPr>
              <a:t>: </a:t>
            </a:r>
          </a:p>
          <a:p>
            <a:pPr algn="l" marL="431804" indent="-215902" lvl="1">
              <a:lnSpc>
                <a:spcPts val="2480"/>
              </a:lnSpc>
              <a:buFont typeface="Arial"/>
              <a:buChar char="•"/>
            </a:pPr>
            <a:r>
              <a:rPr lang="en-US" sz="2000" spc="-52">
                <a:solidFill>
                  <a:srgbClr val="1F233F"/>
                </a:solidFill>
                <a:latin typeface="Montserrat"/>
                <a:ea typeface="Montserrat"/>
                <a:cs typeface="Montserrat"/>
                <a:sym typeface="Montserrat"/>
              </a:rPr>
              <a:t>modular ATC towers</a:t>
            </a:r>
          </a:p>
          <a:p>
            <a:pPr algn="l" marL="431804" indent="-215902" lvl="1">
              <a:lnSpc>
                <a:spcPts val="2480"/>
              </a:lnSpc>
              <a:buFont typeface="Arial"/>
              <a:buChar char="•"/>
            </a:pPr>
            <a:r>
              <a:rPr lang="en-US" sz="2000" spc="-52">
                <a:solidFill>
                  <a:srgbClr val="1F233F"/>
                </a:solidFill>
                <a:latin typeface="Montserrat"/>
                <a:ea typeface="Montserrat"/>
                <a:cs typeface="Montserrat"/>
                <a:sym typeface="Montserrat"/>
              </a:rPr>
              <a:t>modular passenger terminals (departure/arrival) </a:t>
            </a:r>
          </a:p>
          <a:p>
            <a:pPr algn="l" marL="431804" indent="-215902" lvl="1">
              <a:lnSpc>
                <a:spcPts val="2480"/>
              </a:lnSpc>
              <a:buFont typeface="Arial"/>
              <a:buChar char="•"/>
            </a:pPr>
            <a:r>
              <a:rPr lang="en-US" sz="2000" spc="-52">
                <a:solidFill>
                  <a:srgbClr val="1F233F"/>
                </a:solidFill>
                <a:latin typeface="Montserrat"/>
                <a:ea typeface="Montserrat"/>
                <a:cs typeface="Montserrat"/>
                <a:sym typeface="Montserrat"/>
              </a:rPr>
              <a:t>modular hangars for airport handling and service equipment</a:t>
            </a:r>
          </a:p>
          <a:p>
            <a:pPr algn="l" marL="431804" indent="-215902" lvl="1">
              <a:lnSpc>
                <a:spcPts val="2480"/>
              </a:lnSpc>
              <a:buFont typeface="Arial"/>
              <a:buChar char="•"/>
            </a:pPr>
            <a:r>
              <a:rPr lang="en-US" sz="2000" spc="-52">
                <a:solidFill>
                  <a:srgbClr val="1F233F"/>
                </a:solidFill>
                <a:latin typeface="Montserrat"/>
                <a:ea typeface="Montserrat"/>
                <a:cs typeface="Montserrat"/>
                <a:sym typeface="Montserrat"/>
              </a:rPr>
              <a:t>modular fire-fighting and ambulance stations</a:t>
            </a:r>
          </a:p>
          <a:p>
            <a:pPr algn="l" marL="431804" indent="-215902" lvl="1">
              <a:lnSpc>
                <a:spcPts val="2480"/>
              </a:lnSpc>
              <a:buFont typeface="Arial"/>
              <a:buChar char="•"/>
            </a:pPr>
            <a:r>
              <a:rPr lang="en-US" sz="2000" spc="-52">
                <a:solidFill>
                  <a:srgbClr val="1F233F"/>
                </a:solidFill>
                <a:latin typeface="Montserrat"/>
                <a:ea typeface="Montserrat"/>
                <a:cs typeface="Montserrat"/>
                <a:sym typeface="Montserrat"/>
              </a:rPr>
              <a:t>modular redundant power supply systems</a:t>
            </a:r>
          </a:p>
          <a:p>
            <a:pPr algn="l">
              <a:lnSpc>
                <a:spcPts val="2480"/>
              </a:lnSpc>
            </a:pPr>
          </a:p>
        </p:txBody>
      </p:sp>
      <p:sp>
        <p:nvSpPr>
          <p:cNvPr name="TextBox 6" id="6"/>
          <p:cNvSpPr txBox="true"/>
          <p:nvPr/>
        </p:nvSpPr>
        <p:spPr>
          <a:xfrm rot="0">
            <a:off x="1028700" y="876300"/>
            <a:ext cx="11339721" cy="1365251"/>
          </a:xfrm>
          <a:prstGeom prst="rect">
            <a:avLst/>
          </a:prstGeom>
        </p:spPr>
        <p:txBody>
          <a:bodyPr anchor="t" rtlCol="false" tIns="0" lIns="0" bIns="0" rIns="0">
            <a:spAutoFit/>
          </a:bodyPr>
          <a:lstStyle/>
          <a:p>
            <a:pPr algn="l">
              <a:lnSpc>
                <a:spcPts val="8000"/>
              </a:lnSpc>
            </a:pPr>
            <a:r>
              <a:rPr lang="en-US" sz="8000" spc="-576" b="true">
                <a:solidFill>
                  <a:srgbClr val="1F233F"/>
                </a:solidFill>
                <a:latin typeface="Mont Bold"/>
                <a:ea typeface="Mont Bold"/>
                <a:cs typeface="Mont Bold"/>
                <a:sym typeface="Mont Bold"/>
              </a:rPr>
              <a:t>Turnkey &amp; design build</a:t>
            </a:r>
          </a:p>
        </p:txBody>
      </p:sp>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true" flipV="false" rot="0">
            <a:off x="8776552" y="0"/>
            <a:ext cx="11422862" cy="16173963"/>
          </a:xfrm>
          <a:custGeom>
            <a:avLst/>
            <a:gdLst/>
            <a:ahLst/>
            <a:cxnLst/>
            <a:rect r="r" b="b" t="t" l="l"/>
            <a:pathLst>
              <a:path h="16173963" w="11422862">
                <a:moveTo>
                  <a:pt x="11422861" y="0"/>
                </a:moveTo>
                <a:lnTo>
                  <a:pt x="0" y="0"/>
                </a:lnTo>
                <a:lnTo>
                  <a:pt x="0" y="16173963"/>
                </a:lnTo>
                <a:lnTo>
                  <a:pt x="11422861" y="16173963"/>
                </a:lnTo>
                <a:lnTo>
                  <a:pt x="11422861"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3" id="3"/>
          <p:cNvGrpSpPr/>
          <p:nvPr/>
        </p:nvGrpSpPr>
        <p:grpSpPr>
          <a:xfrm rot="0">
            <a:off x="11063076" y="-1586543"/>
            <a:ext cx="9299048" cy="9299048"/>
            <a:chOff x="0" y="0"/>
            <a:chExt cx="812800" cy="812800"/>
          </a:xfrm>
        </p:grpSpPr>
        <p:sp>
          <p:nvSpPr>
            <p:cNvPr name="Freeform 4" id="4"/>
            <p:cNvSpPr/>
            <p:nvPr/>
          </p:nvSpPr>
          <p:spPr>
            <a:xfrm flipH="false" flipV="false" rot="0">
              <a:off x="0" y="0"/>
              <a:ext cx="812800" cy="812800"/>
            </a:xfrm>
            <a:custGeom>
              <a:avLst/>
              <a:gdLst/>
              <a:ahLst/>
              <a:cxnLst/>
              <a:rect r="r" b="b" t="t" l="l"/>
              <a:pathLst>
                <a:path h="812800" w="812800">
                  <a:moveTo>
                    <a:pt x="406400" y="0"/>
                  </a:moveTo>
                  <a:lnTo>
                    <a:pt x="812800" y="406400"/>
                  </a:lnTo>
                  <a:lnTo>
                    <a:pt x="406400" y="812800"/>
                  </a:lnTo>
                  <a:lnTo>
                    <a:pt x="0" y="406400"/>
                  </a:lnTo>
                  <a:lnTo>
                    <a:pt x="406400" y="0"/>
                  </a:lnTo>
                  <a:close/>
                </a:path>
              </a:pathLst>
            </a:custGeom>
            <a:blipFill>
              <a:blip r:embed="rId4"/>
              <a:stretch>
                <a:fillRect l="-87025" t="0" r="-5957" b="0"/>
              </a:stretch>
            </a:blipFill>
            <a:ln w="171450" cap="sq">
              <a:solidFill>
                <a:srgbClr val="08377C"/>
              </a:solidFill>
              <a:prstDash val="solid"/>
              <a:miter/>
            </a:ln>
          </p:spPr>
        </p:sp>
      </p:grpSp>
      <p:sp>
        <p:nvSpPr>
          <p:cNvPr name="TextBox 5" id="5"/>
          <p:cNvSpPr txBox="true"/>
          <p:nvPr/>
        </p:nvSpPr>
        <p:spPr>
          <a:xfrm rot="0">
            <a:off x="1028700" y="2831322"/>
            <a:ext cx="8332957" cy="3133090"/>
          </a:xfrm>
          <a:prstGeom prst="rect">
            <a:avLst/>
          </a:prstGeom>
        </p:spPr>
        <p:txBody>
          <a:bodyPr anchor="t" rtlCol="false" tIns="0" lIns="0" bIns="0" rIns="0">
            <a:spAutoFit/>
          </a:bodyPr>
          <a:lstStyle/>
          <a:p>
            <a:pPr algn="l" marL="431804" indent="-215902" lvl="1">
              <a:lnSpc>
                <a:spcPts val="2480"/>
              </a:lnSpc>
              <a:buFont typeface="Arial"/>
              <a:buChar char="•"/>
            </a:pPr>
            <a:r>
              <a:rPr lang="en-US" b="true" sz="2000" spc="-52">
                <a:solidFill>
                  <a:srgbClr val="1F233F"/>
                </a:solidFill>
                <a:latin typeface="Montserrat Bold"/>
                <a:ea typeface="Montserrat Bold"/>
                <a:cs typeface="Montserrat Bold"/>
                <a:sym typeface="Montserrat Bold"/>
              </a:rPr>
              <a:t>COMPLETE SOLUTIONS</a:t>
            </a:r>
            <a:r>
              <a:rPr lang="en-US" sz="2000" spc="-52">
                <a:solidFill>
                  <a:srgbClr val="1F233F"/>
                </a:solidFill>
                <a:latin typeface="Montserrat"/>
                <a:ea typeface="Montserrat"/>
                <a:cs typeface="Montserrat"/>
                <a:sym typeface="Montserrat"/>
              </a:rPr>
              <a:t>: te</a:t>
            </a:r>
            <a:r>
              <a:rPr lang="en-US" sz="2000" spc="-52">
                <a:solidFill>
                  <a:srgbClr val="1F233F"/>
                </a:solidFill>
                <a:latin typeface="Montserrat"/>
                <a:ea typeface="Montserrat"/>
                <a:cs typeface="Montserrat"/>
                <a:sym typeface="Montserrat"/>
              </a:rPr>
              <a:t>rminal, control tower, hangars, radio navigation and airfield lighting (runway and surfaces) </a:t>
            </a:r>
          </a:p>
          <a:p>
            <a:pPr algn="l" marL="431804" indent="-215902" lvl="1">
              <a:lnSpc>
                <a:spcPts val="2480"/>
              </a:lnSpc>
              <a:buFont typeface="Arial"/>
              <a:buChar char="•"/>
            </a:pPr>
            <a:r>
              <a:rPr lang="en-US" b="true" sz="2000" spc="-52">
                <a:solidFill>
                  <a:srgbClr val="1F233F"/>
                </a:solidFill>
                <a:latin typeface="Montserrat Bold"/>
                <a:ea typeface="Montserrat Bold"/>
                <a:cs typeface="Montserrat Bold"/>
                <a:sym typeface="Montserrat Bold"/>
              </a:rPr>
              <a:t>QUICK TO IMPLEMENT</a:t>
            </a:r>
            <a:r>
              <a:rPr lang="en-US" sz="2000" spc="-52">
                <a:solidFill>
                  <a:srgbClr val="1F233F"/>
                </a:solidFill>
                <a:latin typeface="Montserrat"/>
                <a:ea typeface="Montserrat"/>
                <a:cs typeface="Montserrat"/>
                <a:sym typeface="Montserrat"/>
              </a:rPr>
              <a:t>: approx. 12 months due to the use of prefabricated modular structures </a:t>
            </a:r>
          </a:p>
          <a:p>
            <a:pPr algn="l" marL="431804" indent="-215902" lvl="1">
              <a:lnSpc>
                <a:spcPts val="2480"/>
              </a:lnSpc>
              <a:buFont typeface="Arial"/>
              <a:buChar char="•"/>
            </a:pPr>
            <a:r>
              <a:rPr lang="en-US" b="true" sz="2000" spc="-52">
                <a:solidFill>
                  <a:srgbClr val="1F233F"/>
                </a:solidFill>
                <a:latin typeface="Montserrat Bold"/>
                <a:ea typeface="Montserrat Bold"/>
                <a:cs typeface="Montserrat Bold"/>
                <a:sym typeface="Montserrat Bold"/>
              </a:rPr>
              <a:t>REASONABLE PRICE AND PROFITABILITY LIFETIME</a:t>
            </a:r>
            <a:r>
              <a:rPr lang="en-US" sz="2000" spc="-52">
                <a:solidFill>
                  <a:srgbClr val="1F233F"/>
                </a:solidFill>
                <a:latin typeface="Montserrat"/>
                <a:ea typeface="Montserrat"/>
                <a:cs typeface="Montserrat"/>
                <a:sym typeface="Montserrat"/>
              </a:rPr>
              <a:t>: 20+ years</a:t>
            </a:r>
          </a:p>
          <a:p>
            <a:pPr algn="l" marL="431804" indent="-215902" lvl="1">
              <a:lnSpc>
                <a:spcPts val="2480"/>
              </a:lnSpc>
              <a:buFont typeface="Arial"/>
              <a:buChar char="•"/>
            </a:pPr>
            <a:r>
              <a:rPr lang="en-US" b="true" sz="2000" spc="-52">
                <a:solidFill>
                  <a:srgbClr val="1F233F"/>
                </a:solidFill>
                <a:latin typeface="Montserrat Bold"/>
                <a:ea typeface="Montserrat Bold"/>
                <a:cs typeface="Montserrat Bold"/>
                <a:sym typeface="Montserrat Bold"/>
              </a:rPr>
              <a:t>ADVANCED, UP-TO-DATE TECHNOLOGIES</a:t>
            </a:r>
            <a:r>
              <a:rPr lang="en-US" sz="2000" spc="-52">
                <a:solidFill>
                  <a:srgbClr val="1F233F"/>
                </a:solidFill>
                <a:latin typeface="Montserrat"/>
                <a:ea typeface="Montserrat"/>
                <a:cs typeface="Montserrat"/>
                <a:sym typeface="Montserrat"/>
              </a:rPr>
              <a:t>: founder and sole manufacturer of modular airport technologies </a:t>
            </a:r>
          </a:p>
          <a:p>
            <a:pPr algn="l" marL="431804" indent="-215902" lvl="1">
              <a:lnSpc>
                <a:spcPts val="2480"/>
              </a:lnSpc>
              <a:buFont typeface="Arial"/>
              <a:buChar char="•"/>
            </a:pPr>
            <a:r>
              <a:rPr lang="en-US" b="true" sz="2000" spc="-52">
                <a:solidFill>
                  <a:srgbClr val="1F233F"/>
                </a:solidFill>
                <a:latin typeface="Montserrat Bold"/>
                <a:ea typeface="Montserrat Bold"/>
                <a:cs typeface="Montserrat Bold"/>
                <a:sym typeface="Montserrat Bold"/>
              </a:rPr>
              <a:t>TRAINING OF HIGHLY QUALIFIED LOCAL EXPERTS</a:t>
            </a:r>
            <a:r>
              <a:rPr lang="en-US" sz="2000" spc="-52">
                <a:solidFill>
                  <a:srgbClr val="1F233F"/>
                </a:solidFill>
                <a:latin typeface="Montserrat"/>
                <a:ea typeface="Montserrat"/>
                <a:cs typeface="Montserrat"/>
                <a:sym typeface="Montserrat"/>
              </a:rPr>
              <a:t>: possible technology transfer </a:t>
            </a:r>
          </a:p>
          <a:p>
            <a:pPr algn="l">
              <a:lnSpc>
                <a:spcPts val="2480"/>
              </a:lnSpc>
            </a:pPr>
          </a:p>
        </p:txBody>
      </p:sp>
      <p:sp>
        <p:nvSpPr>
          <p:cNvPr name="TextBox 6" id="6"/>
          <p:cNvSpPr txBox="true"/>
          <p:nvPr/>
        </p:nvSpPr>
        <p:spPr>
          <a:xfrm rot="0">
            <a:off x="1028700" y="876300"/>
            <a:ext cx="11339721" cy="1365251"/>
          </a:xfrm>
          <a:prstGeom prst="rect">
            <a:avLst/>
          </a:prstGeom>
        </p:spPr>
        <p:txBody>
          <a:bodyPr anchor="t" rtlCol="false" tIns="0" lIns="0" bIns="0" rIns="0">
            <a:spAutoFit/>
          </a:bodyPr>
          <a:lstStyle/>
          <a:p>
            <a:pPr algn="l">
              <a:lnSpc>
                <a:spcPts val="8000"/>
              </a:lnSpc>
            </a:pPr>
            <a:r>
              <a:rPr lang="en-US" sz="8000" spc="-576" b="true">
                <a:solidFill>
                  <a:srgbClr val="1F233F"/>
                </a:solidFill>
                <a:latin typeface="Mont Bold"/>
                <a:ea typeface="Mont Bold"/>
                <a:cs typeface="Mont Bold"/>
                <a:sym typeface="Mont Bold"/>
              </a:rPr>
              <a:t>Modular systems</a:t>
            </a:r>
          </a:p>
        </p:txBody>
      </p:sp>
      <p:grpSp>
        <p:nvGrpSpPr>
          <p:cNvPr name="Group 7" id="7"/>
          <p:cNvGrpSpPr/>
          <p:nvPr/>
        </p:nvGrpSpPr>
        <p:grpSpPr>
          <a:xfrm rot="0">
            <a:off x="7347618" y="5853922"/>
            <a:ext cx="2888945" cy="2046060"/>
            <a:chOff x="0" y="0"/>
            <a:chExt cx="5769132" cy="4085916"/>
          </a:xfrm>
        </p:grpSpPr>
        <p:sp>
          <p:nvSpPr>
            <p:cNvPr name="Freeform 8" id="8"/>
            <p:cNvSpPr/>
            <p:nvPr/>
          </p:nvSpPr>
          <p:spPr>
            <a:xfrm flipH="false" flipV="false" rot="0">
              <a:off x="0" y="0"/>
              <a:ext cx="5769132" cy="4085916"/>
            </a:xfrm>
            <a:custGeom>
              <a:avLst/>
              <a:gdLst/>
              <a:ahLst/>
              <a:cxnLst/>
              <a:rect r="r" b="b" t="t" l="l"/>
              <a:pathLst>
                <a:path h="4085916" w="5769132">
                  <a:moveTo>
                    <a:pt x="0" y="0"/>
                  </a:moveTo>
                  <a:lnTo>
                    <a:pt x="5769132" y="0"/>
                  </a:lnTo>
                  <a:lnTo>
                    <a:pt x="5769132" y="4085916"/>
                  </a:lnTo>
                  <a:lnTo>
                    <a:pt x="0" y="4085916"/>
                  </a:lnTo>
                  <a:close/>
                </a:path>
              </a:pathLst>
            </a:custGeom>
            <a:blipFill>
              <a:blip r:embed="rId5"/>
              <a:stretch>
                <a:fillRect l="-4664" t="0" r="-4664" b="0"/>
              </a:stretch>
            </a:blipFill>
          </p:spPr>
        </p:sp>
      </p:grpSp>
      <p:grpSp>
        <p:nvGrpSpPr>
          <p:cNvPr name="Group 9" id="9"/>
          <p:cNvGrpSpPr/>
          <p:nvPr/>
        </p:nvGrpSpPr>
        <p:grpSpPr>
          <a:xfrm rot="0">
            <a:off x="4188690" y="5853922"/>
            <a:ext cx="2888945" cy="2046060"/>
            <a:chOff x="0" y="0"/>
            <a:chExt cx="5769132" cy="4085916"/>
          </a:xfrm>
        </p:grpSpPr>
        <p:sp>
          <p:nvSpPr>
            <p:cNvPr name="Freeform 10" id="10"/>
            <p:cNvSpPr/>
            <p:nvPr/>
          </p:nvSpPr>
          <p:spPr>
            <a:xfrm flipH="false" flipV="false" rot="0">
              <a:off x="0" y="0"/>
              <a:ext cx="5769132" cy="4085916"/>
            </a:xfrm>
            <a:custGeom>
              <a:avLst/>
              <a:gdLst/>
              <a:ahLst/>
              <a:cxnLst/>
              <a:rect r="r" b="b" t="t" l="l"/>
              <a:pathLst>
                <a:path h="4085916" w="5769132">
                  <a:moveTo>
                    <a:pt x="0" y="0"/>
                  </a:moveTo>
                  <a:lnTo>
                    <a:pt x="5769132" y="0"/>
                  </a:lnTo>
                  <a:lnTo>
                    <a:pt x="5769132" y="4085916"/>
                  </a:lnTo>
                  <a:lnTo>
                    <a:pt x="0" y="4085916"/>
                  </a:lnTo>
                  <a:close/>
                </a:path>
              </a:pathLst>
            </a:custGeom>
            <a:blipFill>
              <a:blip r:embed="rId6"/>
              <a:stretch>
                <a:fillRect l="-3117" t="0" r="-3117" b="0"/>
              </a:stretch>
            </a:blipFill>
          </p:spPr>
        </p:sp>
      </p:grpSp>
      <p:grpSp>
        <p:nvGrpSpPr>
          <p:cNvPr name="Group 11" id="11"/>
          <p:cNvGrpSpPr/>
          <p:nvPr/>
        </p:nvGrpSpPr>
        <p:grpSpPr>
          <a:xfrm rot="0">
            <a:off x="1028700" y="5853922"/>
            <a:ext cx="2888945" cy="2046060"/>
            <a:chOff x="0" y="0"/>
            <a:chExt cx="5769132" cy="4085916"/>
          </a:xfrm>
        </p:grpSpPr>
        <p:sp>
          <p:nvSpPr>
            <p:cNvPr name="Freeform 12" id="12"/>
            <p:cNvSpPr/>
            <p:nvPr/>
          </p:nvSpPr>
          <p:spPr>
            <a:xfrm flipH="false" flipV="false" rot="0">
              <a:off x="0" y="0"/>
              <a:ext cx="5769132" cy="4085916"/>
            </a:xfrm>
            <a:custGeom>
              <a:avLst/>
              <a:gdLst/>
              <a:ahLst/>
              <a:cxnLst/>
              <a:rect r="r" b="b" t="t" l="l"/>
              <a:pathLst>
                <a:path h="4085916" w="5769132">
                  <a:moveTo>
                    <a:pt x="0" y="0"/>
                  </a:moveTo>
                  <a:lnTo>
                    <a:pt x="5769132" y="0"/>
                  </a:lnTo>
                  <a:lnTo>
                    <a:pt x="5769132" y="4085916"/>
                  </a:lnTo>
                  <a:lnTo>
                    <a:pt x="0" y="4085916"/>
                  </a:lnTo>
                  <a:close/>
                </a:path>
              </a:pathLst>
            </a:custGeom>
            <a:blipFill>
              <a:blip r:embed="rId7"/>
              <a:stretch>
                <a:fillRect l="-1131" t="0" r="-1131" b="0"/>
              </a:stretch>
            </a:blipFill>
          </p:spPr>
        </p:sp>
      </p:grpSp>
      <p:grpSp>
        <p:nvGrpSpPr>
          <p:cNvPr name="Group 13" id="13"/>
          <p:cNvGrpSpPr/>
          <p:nvPr/>
        </p:nvGrpSpPr>
        <p:grpSpPr>
          <a:xfrm rot="0">
            <a:off x="2925353" y="8104054"/>
            <a:ext cx="2526673" cy="1789485"/>
            <a:chOff x="0" y="0"/>
            <a:chExt cx="5769132" cy="4085916"/>
          </a:xfrm>
        </p:grpSpPr>
        <p:sp>
          <p:nvSpPr>
            <p:cNvPr name="Freeform 14" id="14"/>
            <p:cNvSpPr/>
            <p:nvPr/>
          </p:nvSpPr>
          <p:spPr>
            <a:xfrm flipH="false" flipV="false" rot="0">
              <a:off x="0" y="0"/>
              <a:ext cx="5769132" cy="4085916"/>
            </a:xfrm>
            <a:custGeom>
              <a:avLst/>
              <a:gdLst/>
              <a:ahLst/>
              <a:cxnLst/>
              <a:rect r="r" b="b" t="t" l="l"/>
              <a:pathLst>
                <a:path h="4085916" w="5769132">
                  <a:moveTo>
                    <a:pt x="0" y="0"/>
                  </a:moveTo>
                  <a:lnTo>
                    <a:pt x="5769132" y="0"/>
                  </a:lnTo>
                  <a:lnTo>
                    <a:pt x="5769132" y="4085916"/>
                  </a:lnTo>
                  <a:lnTo>
                    <a:pt x="0" y="4085916"/>
                  </a:lnTo>
                  <a:close/>
                </a:path>
              </a:pathLst>
            </a:custGeom>
            <a:blipFill>
              <a:blip r:embed="rId8"/>
              <a:stretch>
                <a:fillRect l="-3376" t="0" r="-3376" b="0"/>
              </a:stretch>
            </a:blipFill>
          </p:spPr>
        </p:sp>
      </p:grpSp>
      <p:grpSp>
        <p:nvGrpSpPr>
          <p:cNvPr name="Group 15" id="15"/>
          <p:cNvGrpSpPr/>
          <p:nvPr/>
        </p:nvGrpSpPr>
        <p:grpSpPr>
          <a:xfrm rot="0">
            <a:off x="5673903" y="8092413"/>
            <a:ext cx="2543109" cy="1801125"/>
            <a:chOff x="0" y="0"/>
            <a:chExt cx="5769132" cy="4085916"/>
          </a:xfrm>
        </p:grpSpPr>
        <p:sp>
          <p:nvSpPr>
            <p:cNvPr name="Freeform 16" id="16"/>
            <p:cNvSpPr/>
            <p:nvPr/>
          </p:nvSpPr>
          <p:spPr>
            <a:xfrm flipH="false" flipV="false" rot="0">
              <a:off x="0" y="0"/>
              <a:ext cx="5769132" cy="4085916"/>
            </a:xfrm>
            <a:custGeom>
              <a:avLst/>
              <a:gdLst/>
              <a:ahLst/>
              <a:cxnLst/>
              <a:rect r="r" b="b" t="t" l="l"/>
              <a:pathLst>
                <a:path h="4085916" w="5769132">
                  <a:moveTo>
                    <a:pt x="0" y="0"/>
                  </a:moveTo>
                  <a:lnTo>
                    <a:pt x="5769132" y="0"/>
                  </a:lnTo>
                  <a:lnTo>
                    <a:pt x="5769132" y="4085916"/>
                  </a:lnTo>
                  <a:lnTo>
                    <a:pt x="0" y="4085916"/>
                  </a:lnTo>
                  <a:close/>
                </a:path>
              </a:pathLst>
            </a:custGeom>
            <a:blipFill>
              <a:blip r:embed="rId9"/>
              <a:stretch>
                <a:fillRect l="-4931" t="0" r="-4931" b="0"/>
              </a:stretch>
            </a:blipFill>
          </p:spPr>
        </p:sp>
      </p:grpSp>
      <p:grpSp>
        <p:nvGrpSpPr>
          <p:cNvPr name="Group 17" id="17"/>
          <p:cNvGrpSpPr/>
          <p:nvPr/>
        </p:nvGrpSpPr>
        <p:grpSpPr>
          <a:xfrm rot="0">
            <a:off x="10536492" y="5853922"/>
            <a:ext cx="2923489" cy="2070525"/>
            <a:chOff x="0" y="0"/>
            <a:chExt cx="5769132" cy="4085916"/>
          </a:xfrm>
        </p:grpSpPr>
        <p:sp>
          <p:nvSpPr>
            <p:cNvPr name="Freeform 18" id="18"/>
            <p:cNvSpPr/>
            <p:nvPr/>
          </p:nvSpPr>
          <p:spPr>
            <a:xfrm flipH="false" flipV="false" rot="0">
              <a:off x="0" y="0"/>
              <a:ext cx="5769132" cy="4085916"/>
            </a:xfrm>
            <a:custGeom>
              <a:avLst/>
              <a:gdLst/>
              <a:ahLst/>
              <a:cxnLst/>
              <a:rect r="r" b="b" t="t" l="l"/>
              <a:pathLst>
                <a:path h="4085916" w="5769132">
                  <a:moveTo>
                    <a:pt x="0" y="0"/>
                  </a:moveTo>
                  <a:lnTo>
                    <a:pt x="5769132" y="0"/>
                  </a:lnTo>
                  <a:lnTo>
                    <a:pt x="5769132" y="4085916"/>
                  </a:lnTo>
                  <a:lnTo>
                    <a:pt x="0" y="4085916"/>
                  </a:lnTo>
                  <a:close/>
                </a:path>
              </a:pathLst>
            </a:custGeom>
            <a:blipFill>
              <a:blip r:embed="rId10"/>
              <a:stretch>
                <a:fillRect l="-883" t="0" r="-883" b="0"/>
              </a:stretch>
            </a:blipFill>
          </p:spPr>
        </p:sp>
      </p:grpSp>
      <p:grpSp>
        <p:nvGrpSpPr>
          <p:cNvPr name="Group 19" id="19"/>
          <p:cNvGrpSpPr/>
          <p:nvPr/>
        </p:nvGrpSpPr>
        <p:grpSpPr>
          <a:xfrm rot="0">
            <a:off x="8436373" y="8046174"/>
            <a:ext cx="2608396" cy="1847364"/>
            <a:chOff x="0" y="0"/>
            <a:chExt cx="5769132" cy="4085916"/>
          </a:xfrm>
        </p:grpSpPr>
        <p:sp>
          <p:nvSpPr>
            <p:cNvPr name="Freeform 20" id="20"/>
            <p:cNvSpPr/>
            <p:nvPr/>
          </p:nvSpPr>
          <p:spPr>
            <a:xfrm flipH="false" flipV="false" rot="0">
              <a:off x="0" y="0"/>
              <a:ext cx="5769132" cy="4085916"/>
            </a:xfrm>
            <a:custGeom>
              <a:avLst/>
              <a:gdLst/>
              <a:ahLst/>
              <a:cxnLst/>
              <a:rect r="r" b="b" t="t" l="l"/>
              <a:pathLst>
                <a:path h="4085916" w="5769132">
                  <a:moveTo>
                    <a:pt x="0" y="0"/>
                  </a:moveTo>
                  <a:lnTo>
                    <a:pt x="5769132" y="0"/>
                  </a:lnTo>
                  <a:lnTo>
                    <a:pt x="5769132" y="4085916"/>
                  </a:lnTo>
                  <a:lnTo>
                    <a:pt x="0" y="4085916"/>
                  </a:lnTo>
                  <a:close/>
                </a:path>
              </a:pathLst>
            </a:custGeom>
            <a:blipFill>
              <a:blip r:embed="rId11"/>
              <a:stretch>
                <a:fillRect l="-3549" t="0" r="-3549" b="0"/>
              </a:stretch>
            </a:blipFill>
          </p:spPr>
        </p:sp>
      </p:grpSp>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true" flipV="false" rot="-5400000">
            <a:off x="12390882" y="-3275127"/>
            <a:ext cx="8712413" cy="12336161"/>
          </a:xfrm>
          <a:custGeom>
            <a:avLst/>
            <a:gdLst/>
            <a:ahLst/>
            <a:cxnLst/>
            <a:rect r="r" b="b" t="t" l="l"/>
            <a:pathLst>
              <a:path h="12336161" w="8712413">
                <a:moveTo>
                  <a:pt x="8712414" y="0"/>
                </a:moveTo>
                <a:lnTo>
                  <a:pt x="0" y="0"/>
                </a:lnTo>
                <a:lnTo>
                  <a:pt x="0" y="12336161"/>
                </a:lnTo>
                <a:lnTo>
                  <a:pt x="8712414" y="12336161"/>
                </a:lnTo>
                <a:lnTo>
                  <a:pt x="8712414"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3" id="3"/>
          <p:cNvGrpSpPr/>
          <p:nvPr/>
        </p:nvGrpSpPr>
        <p:grpSpPr>
          <a:xfrm rot="0">
            <a:off x="10579009" y="-289554"/>
            <a:ext cx="7353006" cy="7353006"/>
            <a:chOff x="0" y="0"/>
            <a:chExt cx="812800" cy="812800"/>
          </a:xfrm>
        </p:grpSpPr>
        <p:sp>
          <p:nvSpPr>
            <p:cNvPr name="Freeform 4" id="4"/>
            <p:cNvSpPr/>
            <p:nvPr/>
          </p:nvSpPr>
          <p:spPr>
            <a:xfrm flipH="false" flipV="false" rot="0">
              <a:off x="0" y="0"/>
              <a:ext cx="812800" cy="812800"/>
            </a:xfrm>
            <a:custGeom>
              <a:avLst/>
              <a:gdLst/>
              <a:ahLst/>
              <a:cxnLst/>
              <a:rect r="r" b="b" t="t" l="l"/>
              <a:pathLst>
                <a:path h="812800" w="812800">
                  <a:moveTo>
                    <a:pt x="406400" y="0"/>
                  </a:moveTo>
                  <a:lnTo>
                    <a:pt x="812800" y="406400"/>
                  </a:lnTo>
                  <a:lnTo>
                    <a:pt x="406400" y="812800"/>
                  </a:lnTo>
                  <a:lnTo>
                    <a:pt x="0" y="406400"/>
                  </a:lnTo>
                  <a:lnTo>
                    <a:pt x="406400" y="0"/>
                  </a:lnTo>
                  <a:close/>
                </a:path>
              </a:pathLst>
            </a:custGeom>
            <a:blipFill>
              <a:blip r:embed="rId4"/>
              <a:stretch>
                <a:fillRect l="-16747" t="0" r="-16747" b="0"/>
              </a:stretch>
            </a:blipFill>
            <a:ln w="171450" cap="sq">
              <a:solidFill>
                <a:srgbClr val="1B5690"/>
              </a:solidFill>
              <a:prstDash val="solid"/>
              <a:miter/>
            </a:ln>
          </p:spPr>
        </p:sp>
      </p:grpSp>
      <p:grpSp>
        <p:nvGrpSpPr>
          <p:cNvPr name="Group 5" id="5"/>
          <p:cNvGrpSpPr/>
          <p:nvPr/>
        </p:nvGrpSpPr>
        <p:grpSpPr>
          <a:xfrm rot="2700000">
            <a:off x="11807708" y="-1642019"/>
            <a:ext cx="806850" cy="5557593"/>
            <a:chOff x="0" y="0"/>
            <a:chExt cx="212504" cy="1463728"/>
          </a:xfrm>
        </p:grpSpPr>
        <p:sp>
          <p:nvSpPr>
            <p:cNvPr name="Freeform 6" id="6"/>
            <p:cNvSpPr/>
            <p:nvPr/>
          </p:nvSpPr>
          <p:spPr>
            <a:xfrm flipH="false" flipV="false" rot="0">
              <a:off x="0" y="0"/>
              <a:ext cx="212504" cy="1463728"/>
            </a:xfrm>
            <a:custGeom>
              <a:avLst/>
              <a:gdLst/>
              <a:ahLst/>
              <a:cxnLst/>
              <a:rect r="r" b="b" t="t" l="l"/>
              <a:pathLst>
                <a:path h="1463728" w="212504">
                  <a:moveTo>
                    <a:pt x="0" y="0"/>
                  </a:moveTo>
                  <a:lnTo>
                    <a:pt x="212504" y="0"/>
                  </a:lnTo>
                  <a:lnTo>
                    <a:pt x="212504" y="1463728"/>
                  </a:lnTo>
                  <a:lnTo>
                    <a:pt x="0" y="1463728"/>
                  </a:lnTo>
                  <a:close/>
                </a:path>
              </a:pathLst>
            </a:custGeom>
            <a:solidFill>
              <a:srgbClr val="FFFFFF"/>
            </a:solidFill>
          </p:spPr>
        </p:sp>
        <p:sp>
          <p:nvSpPr>
            <p:cNvPr name="TextBox 7" id="7"/>
            <p:cNvSpPr txBox="true"/>
            <p:nvPr/>
          </p:nvSpPr>
          <p:spPr>
            <a:xfrm>
              <a:off x="0" y="-57150"/>
              <a:ext cx="212504" cy="1520878"/>
            </a:xfrm>
            <a:prstGeom prst="rect">
              <a:avLst/>
            </a:prstGeom>
          </p:spPr>
          <p:txBody>
            <a:bodyPr anchor="ctr" rtlCol="false" tIns="50800" lIns="50800" bIns="50800" rIns="50800"/>
            <a:lstStyle/>
            <a:p>
              <a:pPr algn="ctr">
                <a:lnSpc>
                  <a:spcPts val="3000"/>
                </a:lnSpc>
              </a:pPr>
            </a:p>
          </p:txBody>
        </p:sp>
      </p:grpSp>
      <p:sp>
        <p:nvSpPr>
          <p:cNvPr name="TextBox 8" id="8"/>
          <p:cNvSpPr txBox="true"/>
          <p:nvPr/>
        </p:nvSpPr>
        <p:spPr>
          <a:xfrm rot="0">
            <a:off x="1028700" y="876300"/>
            <a:ext cx="6515604" cy="1365251"/>
          </a:xfrm>
          <a:prstGeom prst="rect">
            <a:avLst/>
          </a:prstGeom>
        </p:spPr>
        <p:txBody>
          <a:bodyPr anchor="t" rtlCol="false" tIns="0" lIns="0" bIns="0" rIns="0">
            <a:spAutoFit/>
          </a:bodyPr>
          <a:lstStyle/>
          <a:p>
            <a:pPr algn="l">
              <a:lnSpc>
                <a:spcPts val="8000"/>
              </a:lnSpc>
            </a:pPr>
            <a:r>
              <a:rPr lang="en-US" sz="8000" spc="-576" b="true">
                <a:solidFill>
                  <a:srgbClr val="1F233F"/>
                </a:solidFill>
                <a:latin typeface="Mont Bold"/>
                <a:ea typeface="Mont Bold"/>
                <a:cs typeface="Mont Bold"/>
                <a:sym typeface="Mont Bold"/>
              </a:rPr>
              <a:t>Product line</a:t>
            </a:r>
          </a:p>
        </p:txBody>
      </p:sp>
      <p:sp>
        <p:nvSpPr>
          <p:cNvPr name="TextBox 9" id="9"/>
          <p:cNvSpPr txBox="true"/>
          <p:nvPr/>
        </p:nvSpPr>
        <p:spPr>
          <a:xfrm rot="0">
            <a:off x="909240" y="2772410"/>
            <a:ext cx="9071448" cy="5962015"/>
          </a:xfrm>
          <a:prstGeom prst="rect">
            <a:avLst/>
          </a:prstGeom>
        </p:spPr>
        <p:txBody>
          <a:bodyPr anchor="t" rtlCol="false" tIns="0" lIns="0" bIns="0" rIns="0">
            <a:spAutoFit/>
          </a:bodyPr>
          <a:lstStyle/>
          <a:p>
            <a:pPr algn="l" marL="431804" indent="-215902" lvl="1">
              <a:lnSpc>
                <a:spcPts val="2480"/>
              </a:lnSpc>
              <a:buFont typeface="Arial"/>
              <a:buChar char="•"/>
            </a:pPr>
            <a:r>
              <a:rPr lang="en-US" b="true" sz="2000" spc="-52">
                <a:solidFill>
                  <a:srgbClr val="1F233F"/>
                </a:solidFill>
                <a:latin typeface="Montserrat Bold"/>
                <a:ea typeface="Montserrat Bold"/>
                <a:cs typeface="Montserrat Bold"/>
                <a:sym typeface="Montserrat Bold"/>
              </a:rPr>
              <a:t>Airfield Ground Lighting Systems</a:t>
            </a:r>
            <a:r>
              <a:rPr lang="en-US" sz="2000" spc="-52">
                <a:solidFill>
                  <a:srgbClr val="1F233F"/>
                </a:solidFill>
                <a:latin typeface="Montserrat"/>
                <a:ea typeface="Montserrat"/>
                <a:cs typeface="Montserrat"/>
                <a:sym typeface="Montserrat"/>
              </a:rPr>
              <a:t> - Runway, taxiway, apron, obstruction lights, floodlights, flash beacons, airport signs and essential accessories like cables, transformers, and connectors. ​</a:t>
            </a:r>
          </a:p>
          <a:p>
            <a:pPr algn="l">
              <a:lnSpc>
                <a:spcPts val="2480"/>
              </a:lnSpc>
            </a:pPr>
          </a:p>
          <a:p>
            <a:pPr algn="l" marL="431804" indent="-215902" lvl="1">
              <a:lnSpc>
                <a:spcPts val="2480"/>
              </a:lnSpc>
              <a:buFont typeface="Arial"/>
              <a:buChar char="•"/>
            </a:pPr>
            <a:r>
              <a:rPr lang="en-US" b="true" sz="2000" spc="-52">
                <a:solidFill>
                  <a:srgbClr val="1F233F"/>
                </a:solidFill>
                <a:latin typeface="Montserrat Bold"/>
                <a:ea typeface="Montserrat Bold"/>
                <a:cs typeface="Montserrat Bold"/>
                <a:sym typeface="Montserrat Bold"/>
              </a:rPr>
              <a:t>Control and Monitoring Systems</a:t>
            </a:r>
            <a:r>
              <a:rPr lang="en-US" sz="2000" spc="-52">
                <a:solidFill>
                  <a:srgbClr val="1F233F"/>
                </a:solidFill>
                <a:latin typeface="Montserrat"/>
                <a:ea typeface="Montserrat"/>
                <a:cs typeface="Montserrat"/>
                <a:sym typeface="Montserrat"/>
              </a:rPr>
              <a:t> - Advanced electronic dispatching, monitoring, and control systems designed to enhance airport operational efficiency and safety. </a:t>
            </a:r>
          </a:p>
          <a:p>
            <a:pPr algn="l">
              <a:lnSpc>
                <a:spcPts val="2480"/>
              </a:lnSpc>
            </a:pPr>
          </a:p>
          <a:p>
            <a:pPr algn="l" marL="431804" indent="-215902" lvl="1">
              <a:lnSpc>
                <a:spcPts val="2480"/>
              </a:lnSpc>
              <a:buFont typeface="Arial"/>
              <a:buChar char="•"/>
            </a:pPr>
            <a:r>
              <a:rPr lang="en-US" b="true" sz="2000" spc="-52">
                <a:solidFill>
                  <a:srgbClr val="1F233F"/>
                </a:solidFill>
                <a:latin typeface="Montserrat Bold"/>
                <a:ea typeface="Montserrat Bold"/>
                <a:cs typeface="Montserrat Bold"/>
                <a:sym typeface="Montserrat Bold"/>
              </a:rPr>
              <a:t>Modular Airport Solutions</a:t>
            </a:r>
            <a:r>
              <a:rPr lang="en-US" sz="2000" spc="-52">
                <a:solidFill>
                  <a:srgbClr val="1F233F"/>
                </a:solidFill>
                <a:latin typeface="Montserrat"/>
                <a:ea typeface="Montserrat"/>
                <a:cs typeface="Montserrat"/>
                <a:sym typeface="Montserrat"/>
              </a:rPr>
              <a:t> - Customized mobile and stationary airports and heliports housed in standard container modules, offering flexible and rapid deployment options.</a:t>
            </a:r>
          </a:p>
          <a:p>
            <a:pPr algn="l">
              <a:lnSpc>
                <a:spcPts val="2480"/>
              </a:lnSpc>
            </a:pPr>
          </a:p>
          <a:p>
            <a:pPr algn="l" marL="431804" indent="-215902" lvl="1">
              <a:lnSpc>
                <a:spcPts val="2480"/>
              </a:lnSpc>
              <a:buFont typeface="Arial"/>
              <a:buChar char="•"/>
            </a:pPr>
            <a:r>
              <a:rPr lang="en-US" b="true" sz="2000" spc="-52">
                <a:solidFill>
                  <a:srgbClr val="1F233F"/>
                </a:solidFill>
                <a:latin typeface="Montserrat Bold"/>
                <a:ea typeface="Montserrat Bold"/>
                <a:cs typeface="Montserrat Bold"/>
                <a:sym typeface="Montserrat Bold"/>
              </a:rPr>
              <a:t>Power Supply Systems</a:t>
            </a:r>
            <a:r>
              <a:rPr lang="en-US" sz="2000" spc="-52">
                <a:solidFill>
                  <a:srgbClr val="1F233F"/>
                </a:solidFill>
                <a:latin typeface="Montserrat"/>
                <a:ea typeface="Montserrat"/>
                <a:cs typeface="Montserrat"/>
                <a:sym typeface="Montserrat"/>
              </a:rPr>
              <a:t> - Reliable power solutions, including standby power sources such as diesel generator sets and uninterruptible power supplies (UPS), ensuring uninterrupted airport operations. ​</a:t>
            </a:r>
          </a:p>
          <a:p>
            <a:pPr algn="l">
              <a:lnSpc>
                <a:spcPts val="2480"/>
              </a:lnSpc>
            </a:pPr>
          </a:p>
          <a:p>
            <a:pPr algn="l">
              <a:lnSpc>
                <a:spcPts val="2480"/>
              </a:lnSpc>
            </a:pPr>
          </a:p>
          <a:p>
            <a:pPr algn="l">
              <a:lnSpc>
                <a:spcPts val="2480"/>
              </a:lnSpc>
            </a:pPr>
          </a:p>
          <a:p>
            <a:pPr algn="l">
              <a:lnSpc>
                <a:spcPts val="2480"/>
              </a:lnSpc>
            </a:pPr>
          </a:p>
        </p:txBody>
      </p:sp>
      <p:grpSp>
        <p:nvGrpSpPr>
          <p:cNvPr name="Group 10" id="10"/>
          <p:cNvGrpSpPr/>
          <p:nvPr/>
        </p:nvGrpSpPr>
        <p:grpSpPr>
          <a:xfrm rot="0">
            <a:off x="14173472" y="4335180"/>
            <a:ext cx="5128185" cy="5128185"/>
            <a:chOff x="0" y="0"/>
            <a:chExt cx="812800" cy="812800"/>
          </a:xfrm>
        </p:grpSpPr>
        <p:sp>
          <p:nvSpPr>
            <p:cNvPr name="Freeform 11" id="11"/>
            <p:cNvSpPr/>
            <p:nvPr/>
          </p:nvSpPr>
          <p:spPr>
            <a:xfrm flipH="false" flipV="false" rot="0">
              <a:off x="0" y="0"/>
              <a:ext cx="812800" cy="812800"/>
            </a:xfrm>
            <a:custGeom>
              <a:avLst/>
              <a:gdLst/>
              <a:ahLst/>
              <a:cxnLst/>
              <a:rect r="r" b="b" t="t" l="l"/>
              <a:pathLst>
                <a:path h="812800" w="812800">
                  <a:moveTo>
                    <a:pt x="406400" y="0"/>
                  </a:moveTo>
                  <a:lnTo>
                    <a:pt x="812800" y="406400"/>
                  </a:lnTo>
                  <a:lnTo>
                    <a:pt x="406400" y="812800"/>
                  </a:lnTo>
                  <a:lnTo>
                    <a:pt x="0" y="406400"/>
                  </a:lnTo>
                  <a:lnTo>
                    <a:pt x="406400" y="0"/>
                  </a:lnTo>
                  <a:close/>
                </a:path>
              </a:pathLst>
            </a:custGeom>
            <a:blipFill>
              <a:blip r:embed="rId5"/>
              <a:stretch>
                <a:fillRect l="-5159" t="0" r="-16388" b="-13591"/>
              </a:stretch>
            </a:blipFill>
            <a:ln w="171450" cap="sq">
              <a:solidFill>
                <a:srgbClr val="1B5690"/>
              </a:solidFill>
              <a:prstDash val="solid"/>
              <a:miter/>
            </a:ln>
          </p:spPr>
        </p:sp>
      </p:grpSp>
      <p:grpSp>
        <p:nvGrpSpPr>
          <p:cNvPr name="Group 12" id="12"/>
          <p:cNvGrpSpPr/>
          <p:nvPr/>
        </p:nvGrpSpPr>
        <p:grpSpPr>
          <a:xfrm rot="0">
            <a:off x="10796186" y="5910580"/>
            <a:ext cx="5128185" cy="5128185"/>
            <a:chOff x="0" y="0"/>
            <a:chExt cx="812800" cy="812800"/>
          </a:xfrm>
        </p:grpSpPr>
        <p:sp>
          <p:nvSpPr>
            <p:cNvPr name="Freeform 13" id="13"/>
            <p:cNvSpPr/>
            <p:nvPr/>
          </p:nvSpPr>
          <p:spPr>
            <a:xfrm flipH="false" flipV="false" rot="0">
              <a:off x="0" y="0"/>
              <a:ext cx="812800" cy="812800"/>
            </a:xfrm>
            <a:custGeom>
              <a:avLst/>
              <a:gdLst/>
              <a:ahLst/>
              <a:cxnLst/>
              <a:rect r="r" b="b" t="t" l="l"/>
              <a:pathLst>
                <a:path h="812800" w="812800">
                  <a:moveTo>
                    <a:pt x="406400" y="0"/>
                  </a:moveTo>
                  <a:lnTo>
                    <a:pt x="812800" y="406400"/>
                  </a:lnTo>
                  <a:lnTo>
                    <a:pt x="406400" y="812800"/>
                  </a:lnTo>
                  <a:lnTo>
                    <a:pt x="0" y="406400"/>
                  </a:lnTo>
                  <a:lnTo>
                    <a:pt x="406400" y="0"/>
                  </a:lnTo>
                  <a:close/>
                </a:path>
              </a:pathLst>
            </a:custGeom>
            <a:blipFill>
              <a:blip r:embed="rId6"/>
              <a:stretch>
                <a:fillRect l="0" t="-429" r="0" b="-49843"/>
              </a:stretch>
            </a:blipFill>
            <a:ln w="171450" cap="sq">
              <a:solidFill>
                <a:srgbClr val="1B5690"/>
              </a:solidFill>
              <a:prstDash val="solid"/>
              <a:miter/>
            </a:ln>
          </p:spPr>
        </p:sp>
      </p:grpSp>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true" flipV="false" rot="0">
            <a:off x="8274655" y="-2943482"/>
            <a:ext cx="11422862" cy="16173963"/>
          </a:xfrm>
          <a:custGeom>
            <a:avLst/>
            <a:gdLst/>
            <a:ahLst/>
            <a:cxnLst/>
            <a:rect r="r" b="b" t="t" l="l"/>
            <a:pathLst>
              <a:path h="16173963" w="11422862">
                <a:moveTo>
                  <a:pt x="11422862" y="0"/>
                </a:moveTo>
                <a:lnTo>
                  <a:pt x="0" y="0"/>
                </a:lnTo>
                <a:lnTo>
                  <a:pt x="0" y="16173964"/>
                </a:lnTo>
                <a:lnTo>
                  <a:pt x="11422862" y="16173964"/>
                </a:lnTo>
                <a:lnTo>
                  <a:pt x="11422862"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909240" y="3533908"/>
            <a:ext cx="2974029" cy="2974029"/>
          </a:xfrm>
          <a:custGeom>
            <a:avLst/>
            <a:gdLst/>
            <a:ahLst/>
            <a:cxnLst/>
            <a:rect r="r" b="b" t="t" l="l"/>
            <a:pathLst>
              <a:path h="2974029" w="2974029">
                <a:moveTo>
                  <a:pt x="0" y="0"/>
                </a:moveTo>
                <a:lnTo>
                  <a:pt x="2974029" y="0"/>
                </a:lnTo>
                <a:lnTo>
                  <a:pt x="2974029" y="2974029"/>
                </a:lnTo>
                <a:lnTo>
                  <a:pt x="0" y="2974029"/>
                </a:lnTo>
                <a:lnTo>
                  <a:pt x="0" y="0"/>
                </a:lnTo>
                <a:close/>
              </a:path>
            </a:pathLst>
          </a:custGeom>
          <a:blipFill>
            <a:blip r:embed="rId4"/>
            <a:stretch>
              <a:fillRect l="0" t="0" r="0" b="0"/>
            </a:stretch>
          </a:blipFill>
        </p:spPr>
      </p:sp>
      <p:grpSp>
        <p:nvGrpSpPr>
          <p:cNvPr name="Group 4" id="4"/>
          <p:cNvGrpSpPr/>
          <p:nvPr/>
        </p:nvGrpSpPr>
        <p:grpSpPr>
          <a:xfrm rot="0">
            <a:off x="10679982" y="0"/>
            <a:ext cx="5662200" cy="5662200"/>
            <a:chOff x="0" y="0"/>
            <a:chExt cx="812800" cy="812800"/>
          </a:xfrm>
        </p:grpSpPr>
        <p:sp>
          <p:nvSpPr>
            <p:cNvPr name="Freeform 5" id="5"/>
            <p:cNvSpPr/>
            <p:nvPr/>
          </p:nvSpPr>
          <p:spPr>
            <a:xfrm flipH="false" flipV="false" rot="0">
              <a:off x="0" y="0"/>
              <a:ext cx="812800" cy="812800"/>
            </a:xfrm>
            <a:custGeom>
              <a:avLst/>
              <a:gdLst/>
              <a:ahLst/>
              <a:cxnLst/>
              <a:rect r="r" b="b" t="t" l="l"/>
              <a:pathLst>
                <a:path h="812800" w="812800">
                  <a:moveTo>
                    <a:pt x="406400" y="0"/>
                  </a:moveTo>
                  <a:lnTo>
                    <a:pt x="812800" y="406400"/>
                  </a:lnTo>
                  <a:lnTo>
                    <a:pt x="406400" y="812800"/>
                  </a:lnTo>
                  <a:lnTo>
                    <a:pt x="0" y="406400"/>
                  </a:lnTo>
                  <a:lnTo>
                    <a:pt x="406400" y="0"/>
                  </a:lnTo>
                  <a:close/>
                </a:path>
              </a:pathLst>
            </a:custGeom>
            <a:blipFill>
              <a:blip r:embed="rId5"/>
              <a:stretch>
                <a:fillRect l="-34097" t="0" r="-34097" b="0"/>
              </a:stretch>
            </a:blipFill>
            <a:ln w="171450" cap="sq">
              <a:solidFill>
                <a:srgbClr val="1B5690"/>
              </a:solidFill>
              <a:prstDash val="solid"/>
              <a:miter/>
            </a:ln>
          </p:spPr>
        </p:sp>
      </p:grpSp>
      <p:grpSp>
        <p:nvGrpSpPr>
          <p:cNvPr name="Group 6" id="6"/>
          <p:cNvGrpSpPr/>
          <p:nvPr/>
        </p:nvGrpSpPr>
        <p:grpSpPr>
          <a:xfrm rot="0">
            <a:off x="12257108" y="9264091"/>
            <a:ext cx="5472355" cy="3086100"/>
            <a:chOff x="0" y="0"/>
            <a:chExt cx="1441279" cy="812800"/>
          </a:xfrm>
        </p:grpSpPr>
        <p:sp>
          <p:nvSpPr>
            <p:cNvPr name="Freeform 7" id="7"/>
            <p:cNvSpPr/>
            <p:nvPr/>
          </p:nvSpPr>
          <p:spPr>
            <a:xfrm flipH="false" flipV="false" rot="0">
              <a:off x="0" y="0"/>
              <a:ext cx="1441279" cy="812800"/>
            </a:xfrm>
            <a:custGeom>
              <a:avLst/>
              <a:gdLst/>
              <a:ahLst/>
              <a:cxnLst/>
              <a:rect r="r" b="b" t="t" l="l"/>
              <a:pathLst>
                <a:path h="812800" w="1441279">
                  <a:moveTo>
                    <a:pt x="0" y="0"/>
                  </a:moveTo>
                  <a:lnTo>
                    <a:pt x="1441279" y="0"/>
                  </a:lnTo>
                  <a:lnTo>
                    <a:pt x="1441279" y="812800"/>
                  </a:lnTo>
                  <a:lnTo>
                    <a:pt x="0" y="812800"/>
                  </a:lnTo>
                  <a:close/>
                </a:path>
              </a:pathLst>
            </a:custGeom>
            <a:solidFill>
              <a:srgbClr val="FFFFFF"/>
            </a:solidFill>
          </p:spPr>
        </p:sp>
        <p:sp>
          <p:nvSpPr>
            <p:cNvPr name="TextBox 8" id="8"/>
            <p:cNvSpPr txBox="true"/>
            <p:nvPr/>
          </p:nvSpPr>
          <p:spPr>
            <a:xfrm>
              <a:off x="0" y="-57150"/>
              <a:ext cx="1441279" cy="869950"/>
            </a:xfrm>
            <a:prstGeom prst="rect">
              <a:avLst/>
            </a:prstGeom>
          </p:spPr>
          <p:txBody>
            <a:bodyPr anchor="ctr" rtlCol="false" tIns="50800" lIns="50800" bIns="50800" rIns="50800"/>
            <a:lstStyle/>
            <a:p>
              <a:pPr algn="ctr">
                <a:lnSpc>
                  <a:spcPts val="3000"/>
                </a:lnSpc>
              </a:pPr>
            </a:p>
          </p:txBody>
        </p:sp>
      </p:grpSp>
      <p:grpSp>
        <p:nvGrpSpPr>
          <p:cNvPr name="Group 9" id="9"/>
          <p:cNvGrpSpPr/>
          <p:nvPr/>
        </p:nvGrpSpPr>
        <p:grpSpPr>
          <a:xfrm rot="0">
            <a:off x="11257247" y="3533908"/>
            <a:ext cx="8251694" cy="8251694"/>
            <a:chOff x="0" y="0"/>
            <a:chExt cx="812800" cy="812800"/>
          </a:xfrm>
        </p:grpSpPr>
        <p:sp>
          <p:nvSpPr>
            <p:cNvPr name="Freeform 10" id="10"/>
            <p:cNvSpPr/>
            <p:nvPr/>
          </p:nvSpPr>
          <p:spPr>
            <a:xfrm flipH="false" flipV="false" rot="0">
              <a:off x="0" y="0"/>
              <a:ext cx="812800" cy="812800"/>
            </a:xfrm>
            <a:custGeom>
              <a:avLst/>
              <a:gdLst/>
              <a:ahLst/>
              <a:cxnLst/>
              <a:rect r="r" b="b" t="t" l="l"/>
              <a:pathLst>
                <a:path h="812800" w="812800">
                  <a:moveTo>
                    <a:pt x="406400" y="0"/>
                  </a:moveTo>
                  <a:lnTo>
                    <a:pt x="812800" y="406400"/>
                  </a:lnTo>
                  <a:lnTo>
                    <a:pt x="406400" y="812800"/>
                  </a:lnTo>
                  <a:lnTo>
                    <a:pt x="0" y="406400"/>
                  </a:lnTo>
                  <a:lnTo>
                    <a:pt x="406400" y="0"/>
                  </a:lnTo>
                  <a:close/>
                </a:path>
              </a:pathLst>
            </a:custGeom>
            <a:blipFill>
              <a:blip r:embed="rId6"/>
              <a:stretch>
                <a:fillRect l="-14926" t="0" r="-63066" b="0"/>
              </a:stretch>
            </a:blipFill>
            <a:ln w="171450" cap="sq">
              <a:solidFill>
                <a:srgbClr val="1B5690"/>
              </a:solidFill>
              <a:prstDash val="solid"/>
              <a:miter/>
            </a:ln>
          </p:spPr>
        </p:sp>
      </p:grpSp>
      <p:grpSp>
        <p:nvGrpSpPr>
          <p:cNvPr name="Group 11" id="11"/>
          <p:cNvGrpSpPr/>
          <p:nvPr/>
        </p:nvGrpSpPr>
        <p:grpSpPr>
          <a:xfrm rot="0">
            <a:off x="16744950" y="-2057400"/>
            <a:ext cx="3086100" cy="3086100"/>
            <a:chOff x="0" y="0"/>
            <a:chExt cx="812800" cy="812800"/>
          </a:xfrm>
        </p:grpSpPr>
        <p:sp>
          <p:nvSpPr>
            <p:cNvPr name="Freeform 12" id="12"/>
            <p:cNvSpPr/>
            <p:nvPr/>
          </p:nvSpPr>
          <p:spPr>
            <a:xfrm flipH="false" flipV="false" rot="0">
              <a:off x="0" y="0"/>
              <a:ext cx="812800" cy="812800"/>
            </a:xfrm>
            <a:custGeom>
              <a:avLst/>
              <a:gdLst/>
              <a:ahLst/>
              <a:cxnLst/>
              <a:rect r="r" b="b" t="t" l="l"/>
              <a:pathLst>
                <a:path h="812800" w="812800">
                  <a:moveTo>
                    <a:pt x="0" y="0"/>
                  </a:moveTo>
                  <a:lnTo>
                    <a:pt x="812800" y="0"/>
                  </a:lnTo>
                  <a:lnTo>
                    <a:pt x="812800" y="812800"/>
                  </a:lnTo>
                  <a:lnTo>
                    <a:pt x="0" y="812800"/>
                  </a:lnTo>
                  <a:close/>
                </a:path>
              </a:pathLst>
            </a:custGeom>
            <a:solidFill>
              <a:srgbClr val="FFFFFF"/>
            </a:solidFill>
          </p:spPr>
        </p:sp>
        <p:sp>
          <p:nvSpPr>
            <p:cNvPr name="TextBox 13" id="13"/>
            <p:cNvSpPr txBox="true"/>
            <p:nvPr/>
          </p:nvSpPr>
          <p:spPr>
            <a:xfrm>
              <a:off x="0" y="-57150"/>
              <a:ext cx="812800" cy="869950"/>
            </a:xfrm>
            <a:prstGeom prst="rect">
              <a:avLst/>
            </a:prstGeom>
          </p:spPr>
          <p:txBody>
            <a:bodyPr anchor="ctr" rtlCol="false" tIns="50800" lIns="50800" bIns="50800" rIns="50800"/>
            <a:lstStyle/>
            <a:p>
              <a:pPr algn="ctr">
                <a:lnSpc>
                  <a:spcPts val="2700"/>
                </a:lnSpc>
              </a:pPr>
            </a:p>
          </p:txBody>
        </p:sp>
      </p:grpSp>
      <p:sp>
        <p:nvSpPr>
          <p:cNvPr name="Freeform 14" id="14"/>
          <p:cNvSpPr/>
          <p:nvPr/>
        </p:nvSpPr>
        <p:spPr>
          <a:xfrm flipH="false" flipV="false" rot="0">
            <a:off x="909240" y="6561687"/>
            <a:ext cx="2974029" cy="2974029"/>
          </a:xfrm>
          <a:custGeom>
            <a:avLst/>
            <a:gdLst/>
            <a:ahLst/>
            <a:cxnLst/>
            <a:rect r="r" b="b" t="t" l="l"/>
            <a:pathLst>
              <a:path h="2974029" w="2974029">
                <a:moveTo>
                  <a:pt x="0" y="0"/>
                </a:moveTo>
                <a:lnTo>
                  <a:pt x="2974029" y="0"/>
                </a:lnTo>
                <a:lnTo>
                  <a:pt x="2974029" y="2974029"/>
                </a:lnTo>
                <a:lnTo>
                  <a:pt x="0" y="2974029"/>
                </a:lnTo>
                <a:lnTo>
                  <a:pt x="0" y="0"/>
                </a:lnTo>
                <a:close/>
              </a:path>
            </a:pathLst>
          </a:custGeom>
          <a:blipFill>
            <a:blip r:embed="rId7"/>
            <a:stretch>
              <a:fillRect l="0" t="0" r="0" b="0"/>
            </a:stretch>
          </a:blipFill>
        </p:spPr>
      </p:sp>
      <p:sp>
        <p:nvSpPr>
          <p:cNvPr name="TextBox 15" id="15"/>
          <p:cNvSpPr txBox="true"/>
          <p:nvPr/>
        </p:nvSpPr>
        <p:spPr>
          <a:xfrm rot="0">
            <a:off x="1028700" y="876300"/>
            <a:ext cx="6515604" cy="1365251"/>
          </a:xfrm>
          <a:prstGeom prst="rect">
            <a:avLst/>
          </a:prstGeom>
        </p:spPr>
        <p:txBody>
          <a:bodyPr anchor="t" rtlCol="false" tIns="0" lIns="0" bIns="0" rIns="0">
            <a:spAutoFit/>
          </a:bodyPr>
          <a:lstStyle/>
          <a:p>
            <a:pPr algn="l">
              <a:lnSpc>
                <a:spcPts val="8000"/>
              </a:lnSpc>
            </a:pPr>
            <a:r>
              <a:rPr lang="en-US" sz="8000" spc="-576" b="true">
                <a:solidFill>
                  <a:srgbClr val="1F233F"/>
                </a:solidFill>
                <a:latin typeface="Mont Bold"/>
                <a:ea typeface="Mont Bold"/>
                <a:cs typeface="Mont Bold"/>
                <a:sym typeface="Mont Bold"/>
              </a:rPr>
              <a:t>LED lights</a:t>
            </a:r>
          </a:p>
        </p:txBody>
      </p:sp>
      <p:sp>
        <p:nvSpPr>
          <p:cNvPr name="TextBox 16" id="16"/>
          <p:cNvSpPr txBox="true"/>
          <p:nvPr/>
        </p:nvSpPr>
        <p:spPr>
          <a:xfrm rot="0">
            <a:off x="1079187" y="2574081"/>
            <a:ext cx="9071448" cy="342265"/>
          </a:xfrm>
          <a:prstGeom prst="rect">
            <a:avLst/>
          </a:prstGeom>
        </p:spPr>
        <p:txBody>
          <a:bodyPr anchor="t" rtlCol="false" tIns="0" lIns="0" bIns="0" rIns="0">
            <a:spAutoFit/>
          </a:bodyPr>
          <a:lstStyle/>
          <a:p>
            <a:pPr algn="just">
              <a:lnSpc>
                <a:spcPts val="2600"/>
              </a:lnSpc>
            </a:pPr>
            <a:r>
              <a:rPr lang="en-US" b="true" sz="2600" i="true" spc="-67">
                <a:solidFill>
                  <a:srgbClr val="1F233F"/>
                </a:solidFill>
                <a:latin typeface="Montserrat Bold Italics"/>
                <a:ea typeface="Montserrat Bold Italics"/>
                <a:cs typeface="Montserrat Bold Italics"/>
                <a:sym typeface="Montserrat Bold Italics"/>
              </a:rPr>
              <a:t>Elevated LED lights</a:t>
            </a:r>
          </a:p>
        </p:txBody>
      </p:sp>
      <p:sp>
        <p:nvSpPr>
          <p:cNvPr name="TextBox 17" id="17"/>
          <p:cNvSpPr txBox="true"/>
          <p:nvPr/>
        </p:nvSpPr>
        <p:spPr>
          <a:xfrm rot="0">
            <a:off x="3883269" y="4281125"/>
            <a:ext cx="5804554" cy="2266950"/>
          </a:xfrm>
          <a:prstGeom prst="rect">
            <a:avLst/>
          </a:prstGeom>
        </p:spPr>
        <p:txBody>
          <a:bodyPr anchor="t" rtlCol="false" tIns="0" lIns="0" bIns="0" rIns="0">
            <a:spAutoFit/>
          </a:bodyPr>
          <a:lstStyle/>
          <a:p>
            <a:pPr algn="l">
              <a:lnSpc>
                <a:spcPts val="3000"/>
              </a:lnSpc>
            </a:pPr>
            <a:r>
              <a:rPr lang="en-US" sz="2000" b="true">
                <a:solidFill>
                  <a:srgbClr val="0A1E32"/>
                </a:solidFill>
                <a:latin typeface="Montserrat Bold"/>
                <a:ea typeface="Montserrat Bold"/>
                <a:cs typeface="Montserrat Bold"/>
                <a:sym typeface="Montserrat Bold"/>
              </a:rPr>
              <a:t>TLE22 (AIRPORTS)</a:t>
            </a:r>
          </a:p>
          <a:p>
            <a:pPr algn="l">
              <a:lnSpc>
                <a:spcPts val="3000"/>
              </a:lnSpc>
            </a:pPr>
            <a:r>
              <a:rPr lang="en-US" sz="2000" b="true">
                <a:solidFill>
                  <a:srgbClr val="737373"/>
                </a:solidFill>
                <a:latin typeface="Montserrat Bold"/>
                <a:ea typeface="Montserrat Bold"/>
                <a:cs typeface="Montserrat Bold"/>
                <a:sym typeface="Montserrat Bold"/>
              </a:rPr>
              <a:t>6,6 A/2,2 A LED directional high intensity lights </a:t>
            </a:r>
            <a:r>
              <a:rPr lang="en-US" sz="2000" b="true">
                <a:solidFill>
                  <a:srgbClr val="737373"/>
                </a:solidFill>
                <a:latin typeface="Montserrat Bold"/>
                <a:ea typeface="Montserrat Bold"/>
                <a:cs typeface="Montserrat Bold"/>
                <a:sym typeface="Montserrat Bold"/>
              </a:rPr>
              <a:t>for CAT I-III </a:t>
            </a:r>
          </a:p>
          <a:p>
            <a:pPr algn="l">
              <a:lnSpc>
                <a:spcPts val="3000"/>
              </a:lnSpc>
            </a:pPr>
          </a:p>
          <a:p>
            <a:pPr algn="l" marL="431801" indent="-215900" lvl="1">
              <a:lnSpc>
                <a:spcPts val="3000"/>
              </a:lnSpc>
              <a:buFont typeface="Arial"/>
              <a:buChar char="•"/>
            </a:pPr>
            <a:r>
              <a:rPr lang="en-US" b="true" sz="2000">
                <a:solidFill>
                  <a:srgbClr val="737373"/>
                </a:solidFill>
                <a:latin typeface="Montserrat Bold"/>
                <a:ea typeface="Montserrat Bold"/>
                <a:cs typeface="Montserrat Bold"/>
                <a:sym typeface="Montserrat Bold"/>
              </a:rPr>
              <a:t>RWY</a:t>
            </a:r>
          </a:p>
          <a:p>
            <a:pPr algn="l">
              <a:lnSpc>
                <a:spcPts val="3000"/>
              </a:lnSpc>
            </a:pPr>
          </a:p>
        </p:txBody>
      </p:sp>
      <p:sp>
        <p:nvSpPr>
          <p:cNvPr name="TextBox 18" id="18"/>
          <p:cNvSpPr txBox="true"/>
          <p:nvPr/>
        </p:nvSpPr>
        <p:spPr>
          <a:xfrm rot="0">
            <a:off x="3883269" y="6997142"/>
            <a:ext cx="5804554" cy="2266950"/>
          </a:xfrm>
          <a:prstGeom prst="rect">
            <a:avLst/>
          </a:prstGeom>
        </p:spPr>
        <p:txBody>
          <a:bodyPr anchor="t" rtlCol="false" tIns="0" lIns="0" bIns="0" rIns="0">
            <a:spAutoFit/>
          </a:bodyPr>
          <a:lstStyle/>
          <a:p>
            <a:pPr algn="l">
              <a:lnSpc>
                <a:spcPts val="3000"/>
              </a:lnSpc>
            </a:pPr>
            <a:r>
              <a:rPr lang="en-US" sz="2000" b="true">
                <a:solidFill>
                  <a:srgbClr val="0A1E32"/>
                </a:solidFill>
                <a:latin typeface="Montserrat Bold"/>
                <a:ea typeface="Montserrat Bold"/>
                <a:cs typeface="Montserrat Bold"/>
                <a:sym typeface="Montserrat Bold"/>
              </a:rPr>
              <a:t>TLE21</a:t>
            </a:r>
            <a:r>
              <a:rPr lang="en-US" sz="2000" b="true">
                <a:solidFill>
                  <a:srgbClr val="0A1E32"/>
                </a:solidFill>
                <a:latin typeface="Montserrat Bold"/>
                <a:ea typeface="Montserrat Bold"/>
                <a:cs typeface="Montserrat Bold"/>
                <a:sym typeface="Montserrat Bold"/>
              </a:rPr>
              <a:t> (AIRPORTS)</a:t>
            </a:r>
          </a:p>
          <a:p>
            <a:pPr algn="l">
              <a:lnSpc>
                <a:spcPts val="3000"/>
              </a:lnSpc>
            </a:pPr>
            <a:r>
              <a:rPr lang="en-US" sz="2000" b="true">
                <a:solidFill>
                  <a:srgbClr val="737373"/>
                </a:solidFill>
                <a:latin typeface="Montserrat Bold"/>
                <a:ea typeface="Montserrat Bold"/>
                <a:cs typeface="Montserrat Bold"/>
                <a:sym typeface="Montserrat Bold"/>
              </a:rPr>
              <a:t>6,6 A/2,2 A LED directional high intensity lights </a:t>
            </a:r>
            <a:r>
              <a:rPr lang="en-US" sz="2000" b="true">
                <a:solidFill>
                  <a:srgbClr val="737373"/>
                </a:solidFill>
                <a:latin typeface="Montserrat Bold"/>
                <a:ea typeface="Montserrat Bold"/>
                <a:cs typeface="Montserrat Bold"/>
                <a:sym typeface="Montserrat Bold"/>
              </a:rPr>
              <a:t>for CAT I-III </a:t>
            </a:r>
          </a:p>
          <a:p>
            <a:pPr algn="l">
              <a:lnSpc>
                <a:spcPts val="3000"/>
              </a:lnSpc>
            </a:pPr>
          </a:p>
          <a:p>
            <a:pPr algn="l" marL="431801" indent="-215900" lvl="1">
              <a:lnSpc>
                <a:spcPts val="3000"/>
              </a:lnSpc>
              <a:buFont typeface="Arial"/>
              <a:buChar char="•"/>
            </a:pPr>
            <a:r>
              <a:rPr lang="en-US" b="true" sz="2000">
                <a:solidFill>
                  <a:srgbClr val="737373"/>
                </a:solidFill>
                <a:latin typeface="Montserrat Bold"/>
                <a:ea typeface="Montserrat Bold"/>
                <a:cs typeface="Montserrat Bold"/>
                <a:sym typeface="Montserrat Bold"/>
              </a:rPr>
              <a:t>APP, ASR, END, THRWB</a:t>
            </a:r>
          </a:p>
          <a:p>
            <a:pPr algn="l">
              <a:lnSpc>
                <a:spcPts val="3000"/>
              </a:lnSpc>
            </a:p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DAG2hbWDz50</dc:identifier>
  <dcterms:modified xsi:type="dcterms:W3CDTF">2011-08-01T06:04:30Z</dcterms:modified>
  <cp:revision>1</cp:revision>
  <dc:title>TRANSCON ELECTRONIC SYSTEMS-EN</dc:title>
</cp:coreProperties>
</file>